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87" r:id="rId2"/>
    <p:sldId id="290" r:id="rId3"/>
    <p:sldId id="307" r:id="rId4"/>
    <p:sldId id="327" r:id="rId5"/>
    <p:sldId id="295" r:id="rId6"/>
    <p:sldId id="308" r:id="rId7"/>
    <p:sldId id="276" r:id="rId8"/>
    <p:sldId id="277" r:id="rId9"/>
    <p:sldId id="275" r:id="rId10"/>
    <p:sldId id="285" r:id="rId11"/>
    <p:sldId id="278" r:id="rId12"/>
    <p:sldId id="286" r:id="rId13"/>
    <p:sldId id="279" r:id="rId14"/>
    <p:sldId id="280" r:id="rId15"/>
    <p:sldId id="283" r:id="rId16"/>
    <p:sldId id="296" r:id="rId17"/>
    <p:sldId id="298" r:id="rId18"/>
    <p:sldId id="300" r:id="rId19"/>
    <p:sldId id="301" r:id="rId20"/>
    <p:sldId id="302" r:id="rId21"/>
    <p:sldId id="303" r:id="rId22"/>
    <p:sldId id="291" r:id="rId23"/>
    <p:sldId id="309" r:id="rId24"/>
    <p:sldId id="304" r:id="rId25"/>
    <p:sldId id="293" r:id="rId26"/>
    <p:sldId id="294" r:id="rId27"/>
    <p:sldId id="331" r:id="rId28"/>
    <p:sldId id="326" r:id="rId29"/>
    <p:sldId id="328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clrMru>
    <a:srgbClr val="E10202"/>
    <a:srgbClr val="F40202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9" autoAdjust="0"/>
    <p:restoredTop sz="78810" autoAdjust="0"/>
  </p:normalViewPr>
  <p:slideViewPr>
    <p:cSldViewPr snapToGrid="0" snapToObjects="1">
      <p:cViewPr varScale="1">
        <p:scale>
          <a:sx n="56" d="100"/>
          <a:sy n="56" d="100"/>
        </p:scale>
        <p:origin x="1998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jpg>
</file>

<file path=ppt/media/image27.jpg>
</file>

<file path=ppt/media/image28.JP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media/media1.mov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38EC52-5FDB-9143-A5FE-8040DA0BED38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3EF8E-7B81-A946-BC55-A0D0C96D5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56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350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</a:t>
            </a:r>
            <a:r>
              <a:rPr lang="en-US" baseline="0" dirty="0"/>
              <a:t> image processing, there is always SIGNAL and NOISE.  </a:t>
            </a:r>
          </a:p>
          <a:p>
            <a:endParaRPr lang="en-US" baseline="0" dirty="0"/>
          </a:p>
          <a:p>
            <a:r>
              <a:rPr lang="en-US" b="1" baseline="0" dirty="0"/>
              <a:t>(CLICK) </a:t>
            </a:r>
            <a:r>
              <a:rPr lang="en-US" baseline="0" dirty="0"/>
              <a:t>We want the neural net to </a:t>
            </a:r>
            <a:r>
              <a:rPr lang="en-US" b="1" baseline="0" dirty="0"/>
              <a:t>learn</a:t>
            </a:r>
            <a:r>
              <a:rPr lang="en-US" baseline="0" dirty="0"/>
              <a:t> the </a:t>
            </a:r>
            <a:r>
              <a:rPr lang="en-US" b="1" baseline="0" dirty="0"/>
              <a:t>SIGNAL</a:t>
            </a:r>
            <a:r>
              <a:rPr lang="en-US" baseline="0" dirty="0"/>
              <a:t>, which in this case is the right-ward curvature of the road. </a:t>
            </a:r>
          </a:p>
          <a:p>
            <a:endParaRPr lang="en-US" baseline="0" dirty="0"/>
          </a:p>
          <a:p>
            <a:r>
              <a:rPr lang="en-US" b="1" baseline="0" dirty="0"/>
              <a:t>(CLICK)</a:t>
            </a:r>
            <a:r>
              <a:rPr lang="en-US" baseline="0" dirty="0"/>
              <a:t> And we want it to </a:t>
            </a:r>
            <a:r>
              <a:rPr lang="en-US" b="1" baseline="0" dirty="0"/>
              <a:t>ignore</a:t>
            </a:r>
            <a:r>
              <a:rPr lang="en-US" baseline="0" dirty="0"/>
              <a:t> the </a:t>
            </a:r>
            <a:r>
              <a:rPr lang="en-US" b="1" baseline="0" dirty="0"/>
              <a:t>NOISE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218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When a computer processes an image, it’s actually working with a matrix of numbers representing pixel values. Here’s a simplified matrix for the image we just saw.</a:t>
            </a:r>
          </a:p>
          <a:p>
            <a:endParaRPr lang="en-US" baseline="0" dirty="0"/>
          </a:p>
          <a:p>
            <a:r>
              <a:rPr lang="en-US" baseline="0" dirty="0"/>
              <a:t>To reduce the dimensions, this 2-D matrix is “flattened” into one long array with 38,400 elements.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0019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797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long</a:t>
            </a:r>
            <a:r>
              <a:rPr lang="en-US" baseline="0" dirty="0"/>
              <a:t> array representing the image is then fed into the layers of the neural network,</a:t>
            </a:r>
          </a:p>
          <a:p>
            <a:endParaRPr lang="en-US" baseline="0" dirty="0"/>
          </a:p>
          <a:p>
            <a:r>
              <a:rPr lang="en-US" b="1" baseline="0" dirty="0"/>
              <a:t>(CLICK)</a:t>
            </a:r>
            <a:r>
              <a:rPr lang="en-US" baseline="0" dirty="0"/>
              <a:t> That image array is then PAIRED with the correct output value of “TURN RIGHT”.</a:t>
            </a:r>
          </a:p>
          <a:p>
            <a:endParaRPr lang="en-US" baseline="0" dirty="0"/>
          </a:p>
          <a:p>
            <a:r>
              <a:rPr lang="en-US" baseline="0" dirty="0"/>
              <a:t>With enough training examples like this, the model eventually learns which images represent “Left, Right, and Forward”. </a:t>
            </a:r>
          </a:p>
          <a:p>
            <a:endParaRPr lang="en-US" baseline="0" dirty="0"/>
          </a:p>
          <a:p>
            <a:r>
              <a:rPr lang="en-US" baseline="0" dirty="0"/>
              <a:t>The best model I trained achieved an ACCURACY of about 81% on cross-validation, and this was the one I used to have the car drive itself.</a:t>
            </a:r>
          </a:p>
          <a:p>
            <a:endParaRPr lang="en-US" baseline="0" dirty="0"/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791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baseline="0" dirty="0"/>
              <a:t>(CLICK) </a:t>
            </a:r>
            <a:r>
              <a:rPr lang="en-US" baseline="0" dirty="0"/>
              <a:t>On the left, we see a correct prediction for FORWARD, of which the model is very sure </a:t>
            </a:r>
            <a:r>
              <a:rPr lang="en-US" b="1" baseline="0" dirty="0"/>
              <a:t>– at this moment </a:t>
            </a:r>
            <a:r>
              <a:rPr lang="en-US" baseline="0" dirty="0"/>
              <a:t>– that it’s making the right decision.</a:t>
            </a:r>
          </a:p>
          <a:p>
            <a:endParaRPr lang="en-US" baseline="0" dirty="0"/>
          </a:p>
          <a:p>
            <a:r>
              <a:rPr lang="en-US" b="1" baseline="0" dirty="0"/>
              <a:t>(CLICK) </a:t>
            </a:r>
            <a:r>
              <a:rPr lang="en-US" baseline="0" dirty="0"/>
              <a:t>On the right, we get a correct prediction for a RIGHT turn, but at a lower confidence.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198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In the “real world” of my kitchen, </a:t>
            </a:r>
            <a:r>
              <a:rPr lang="en-US" b="1" baseline="0" dirty="0"/>
              <a:t>MY</a:t>
            </a:r>
            <a:r>
              <a:rPr lang="en-US" baseline="0" dirty="0"/>
              <a:t> best model can drive the car while making only about 1 mistake per lap.</a:t>
            </a:r>
          </a:p>
          <a:p>
            <a:endParaRPr lang="en-US" baseline="0" dirty="0"/>
          </a:p>
          <a:p>
            <a:r>
              <a:rPr lang="en-US" baseline="0" dirty="0"/>
              <a:t>A mistake can be defined as</a:t>
            </a:r>
            <a:r>
              <a:rPr lang="en-US" b="1" baseline="0" dirty="0"/>
              <a:t>: Driving completely outside of the lines without being able to find its way back.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198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I trained a </a:t>
            </a:r>
            <a:r>
              <a:rPr lang="en-US" b="1" baseline="0" dirty="0" err="1"/>
              <a:t>Haar</a:t>
            </a:r>
            <a:r>
              <a:rPr lang="en-US" b="1" baseline="0" dirty="0"/>
              <a:t> Cascade Classifier to </a:t>
            </a:r>
            <a:r>
              <a:rPr lang="en-US" baseline="0" dirty="0"/>
              <a:t>have the program recognize Stop signs.</a:t>
            </a:r>
          </a:p>
          <a:p>
            <a:endParaRPr lang="en-US" baseline="0" dirty="0"/>
          </a:p>
          <a:p>
            <a:r>
              <a:rPr lang="en-US" baseline="0" dirty="0"/>
              <a:t>And I incorporated Pedestrian detection using a pre-trained </a:t>
            </a:r>
            <a:r>
              <a:rPr lang="en-US" b="1" baseline="0" dirty="0"/>
              <a:t>HOG-SVM </a:t>
            </a:r>
            <a:r>
              <a:rPr lang="en-US" baseline="0" dirty="0"/>
              <a:t>model in </a:t>
            </a:r>
            <a:r>
              <a:rPr lang="en-US" baseline="0" dirty="0" err="1"/>
              <a:t>OpenCV</a:t>
            </a:r>
            <a:r>
              <a:rPr lang="en-US" baseline="0" dirty="0"/>
              <a:t>.  Here it successfully detected</a:t>
            </a:r>
            <a:r>
              <a:rPr lang="en-US" b="1" baseline="0" dirty="0"/>
              <a:t> </a:t>
            </a:r>
            <a:r>
              <a:rPr lang="en-US" b="1" u="sng" baseline="0" dirty="0"/>
              <a:t>two</a:t>
            </a:r>
            <a:r>
              <a:rPr lang="en-US" baseline="0" dirty="0"/>
              <a:t> </a:t>
            </a:r>
            <a:r>
              <a:rPr lang="en-US" b="1" i="1" baseline="0" dirty="0"/>
              <a:t>Star Wars </a:t>
            </a:r>
            <a:r>
              <a:rPr lang="en-US" b="0" i="0" baseline="0" dirty="0"/>
              <a:t>characters</a:t>
            </a:r>
            <a:r>
              <a:rPr lang="en-US" b="1" i="1" baseline="0" dirty="0"/>
              <a:t> </a:t>
            </a:r>
            <a:r>
              <a:rPr lang="en-US" baseline="0" dirty="0"/>
              <a:t>as pedestrians.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901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the Python</a:t>
            </a:r>
            <a:r>
              <a:rPr lang="en-US" baseline="0" dirty="0"/>
              <a:t> </a:t>
            </a:r>
            <a:r>
              <a:rPr lang="en-US" dirty="0"/>
              <a:t>packages I used to </a:t>
            </a:r>
            <a:r>
              <a:rPr lang="en-US" b="1" dirty="0"/>
              <a:t>process images</a:t>
            </a:r>
            <a:r>
              <a:rPr lang="en-US" dirty="0"/>
              <a:t>, train the </a:t>
            </a:r>
            <a:r>
              <a:rPr lang="en-US" b="1" dirty="0"/>
              <a:t>neural</a:t>
            </a:r>
            <a:r>
              <a:rPr lang="en-US" b="1" baseline="0" dirty="0"/>
              <a:t> network</a:t>
            </a:r>
            <a:r>
              <a:rPr lang="en-US" baseline="0" dirty="0"/>
              <a:t>, and tie all of the </a:t>
            </a:r>
            <a:r>
              <a:rPr lang="en-US" b="1" baseline="0" dirty="0"/>
              <a:t>programming</a:t>
            </a:r>
            <a:r>
              <a:rPr lang="en-US" baseline="0" dirty="0"/>
              <a:t> and </a:t>
            </a:r>
            <a:r>
              <a:rPr lang="en-US" b="1" baseline="0" dirty="0"/>
              <a:t>execution</a:t>
            </a:r>
            <a:r>
              <a:rPr lang="en-US" baseline="0" dirty="0"/>
              <a:t> together.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5486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I’d like to thank these special people for making all this possible. I learned a ton,</a:t>
            </a:r>
            <a:r>
              <a:rPr lang="en-US" baseline="0" dirty="0"/>
              <a:t> and had a lot of fun putting this together.</a:t>
            </a:r>
          </a:p>
          <a:p>
            <a:endParaRPr lang="en-US" baseline="0" dirty="0"/>
          </a:p>
          <a:p>
            <a:r>
              <a:rPr lang="en-US" baseline="0" dirty="0"/>
              <a:t>My brilliant wife, </a:t>
            </a:r>
            <a:r>
              <a:rPr lang="en-US" b="1" baseline="0" dirty="0"/>
              <a:t>Grace</a:t>
            </a:r>
            <a:r>
              <a:rPr lang="en-US" baseline="0"/>
              <a:t>, for </a:t>
            </a:r>
            <a:r>
              <a:rPr lang="en-US" baseline="0" dirty="0"/>
              <a:t>teaching me about socket configurations for </a:t>
            </a:r>
            <a:r>
              <a:rPr lang="en-US" baseline="0"/>
              <a:t>this project, and for supporting me all these months I’ve been at Galvanize.</a:t>
            </a:r>
            <a:endParaRPr lang="en-US" baseline="0" dirty="0"/>
          </a:p>
          <a:p>
            <a:endParaRPr lang="en-US" baseline="0" dirty="0"/>
          </a:p>
          <a:p>
            <a:r>
              <a:rPr lang="en-US" b="1" baseline="0" dirty="0" err="1"/>
              <a:t>AutoAuto</a:t>
            </a:r>
            <a:r>
              <a:rPr lang="en-US" baseline="0" dirty="0"/>
              <a:t>, (which Charley mentioned) the </a:t>
            </a:r>
            <a:r>
              <a:rPr lang="en-US" baseline="0" dirty="0" err="1"/>
              <a:t>hackathon</a:t>
            </a:r>
            <a:r>
              <a:rPr lang="en-US" baseline="0" dirty="0"/>
              <a:t> group I’m extremely lucky to be a part of, which accomplished the difficult task of hacking this cheap RC car to be controllable with Python code.</a:t>
            </a:r>
          </a:p>
          <a:p>
            <a:endParaRPr lang="en-US" baseline="0" dirty="0"/>
          </a:p>
          <a:p>
            <a:r>
              <a:rPr lang="en-US" b="1" baseline="0" dirty="0" err="1"/>
              <a:t>Hamuchiwa</a:t>
            </a:r>
            <a:r>
              <a:rPr lang="en-US" baseline="0" dirty="0"/>
              <a:t>, whose own self-driving RC car inspired me to do this project in the first place, and whose </a:t>
            </a:r>
            <a:r>
              <a:rPr lang="en-US" baseline="0" dirty="0" err="1"/>
              <a:t>Github</a:t>
            </a:r>
            <a:r>
              <a:rPr lang="en-US" baseline="0" dirty="0"/>
              <a:t> repo provided invaluable guidance along the way.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7613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19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Y</a:t>
            </a:r>
            <a:r>
              <a:rPr lang="en-US" dirty="0"/>
              <a:t>ou may have heard</a:t>
            </a:r>
            <a:r>
              <a:rPr lang="en-US" baseline="0" dirty="0"/>
              <a:t> that</a:t>
            </a:r>
            <a:r>
              <a:rPr lang="en-US" dirty="0"/>
              <a:t> self-driving</a:t>
            </a:r>
            <a:r>
              <a:rPr lang="en-US" baseline="0" dirty="0"/>
              <a:t> cars are now on the road in certain cities, and as</a:t>
            </a:r>
            <a:r>
              <a:rPr lang="en-US" dirty="0"/>
              <a:t> they</a:t>
            </a:r>
            <a:r>
              <a:rPr lang="en-US" baseline="0" dirty="0"/>
              <a:t> become more fully implemented, they will have an increasing impact on our daily lives.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(CLICK) </a:t>
            </a:r>
            <a:r>
              <a:rPr lang="en-US" dirty="0"/>
              <a:t>I’v</a:t>
            </a:r>
            <a:r>
              <a:rPr lang="en-US" baseline="0" dirty="0"/>
              <a:t>e been interested in this field for a while now, and I wanted to learn more about the underlying machine learning techniques that make autonomous driving possible.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3302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In some of the cases where the model was wrong, it was almost correct.</a:t>
            </a:r>
          </a:p>
          <a:p>
            <a:endParaRPr lang="en-US" baseline="0" dirty="0"/>
          </a:p>
          <a:p>
            <a:r>
              <a:rPr lang="en-US" b="1" baseline="0" dirty="0"/>
              <a:t>(CLICK) </a:t>
            </a:r>
            <a:r>
              <a:rPr lang="en-US" baseline="0" dirty="0"/>
              <a:t>In the image on the left, we see the model was nearly 50-50 on which direction to go. It ultimately chose LEFT and wasn’t able to recover.</a:t>
            </a:r>
          </a:p>
          <a:p>
            <a:endParaRPr lang="en-US" baseline="0" dirty="0"/>
          </a:p>
          <a:p>
            <a:r>
              <a:rPr lang="en-US" b="1" baseline="0" dirty="0"/>
              <a:t>(CLICK) </a:t>
            </a:r>
            <a:r>
              <a:rPr lang="en-US" baseline="0" dirty="0"/>
              <a:t>In the image on the right, the model predicted FORWARD, </a:t>
            </a:r>
            <a:r>
              <a:rPr lang="en-US" b="1" baseline="0" dirty="0"/>
              <a:t>(CLICK)</a:t>
            </a:r>
            <a:r>
              <a:rPr lang="en-US" baseline="0" dirty="0"/>
              <a:t> perhaps because it saw the reflection of the coffee table’s legs on the floor and mistook this for signal.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198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558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(CLICK) </a:t>
            </a:r>
            <a:r>
              <a:rPr lang="en-US" dirty="0"/>
              <a:t>Currently there are </a:t>
            </a:r>
            <a:r>
              <a:rPr lang="en-US" baseline="0" dirty="0"/>
              <a:t>a number of different systems - usually integrated - that can enable a car to drive itself.</a:t>
            </a:r>
          </a:p>
          <a:p>
            <a:endParaRPr lang="en-US" dirty="0"/>
          </a:p>
          <a:p>
            <a:r>
              <a:rPr lang="en-US" dirty="0"/>
              <a:t>These</a:t>
            </a:r>
            <a:r>
              <a:rPr lang="en-US" baseline="0" dirty="0"/>
              <a:t> include: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/>
              <a:t>Radar and Lidar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/>
              <a:t>Motion sensors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/>
              <a:t>and Computer Vision.</a:t>
            </a:r>
          </a:p>
          <a:p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(CLICK)  </a:t>
            </a:r>
            <a:endParaRPr lang="en-US" dirty="0"/>
          </a:p>
          <a:p>
            <a:r>
              <a:rPr lang="en-US" baseline="0" dirty="0"/>
              <a:t>My project focused only on </a:t>
            </a:r>
            <a:r>
              <a:rPr lang="en-US" b="1" baseline="0" dirty="0"/>
              <a:t>Computer Vision</a:t>
            </a:r>
            <a:r>
              <a:rPr lang="en-US" baseline="0" dirty="0"/>
              <a:t>, and specifically two techniques: IMAGE PROCESSING and NEURAL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55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I didn’t have access to an actual self-driving car, </a:t>
            </a:r>
            <a:r>
              <a:rPr lang="en-US" b="1" baseline="0" dirty="0"/>
              <a:t>(CLICK)</a:t>
            </a:r>
            <a:r>
              <a:rPr lang="en-US" baseline="0" dirty="0"/>
              <a:t> so working with an RC car was the next best thing. 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baseline="0" dirty="0"/>
              <a:t>(CLICK)</a:t>
            </a:r>
            <a:r>
              <a:rPr lang="en-US" baseline="0" dirty="0"/>
              <a:t> 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MY GOALS FOR THIS PROJECT were to train the car to </a:t>
            </a:r>
            <a:r>
              <a:rPr lang="en-US" b="1" baseline="0" dirty="0"/>
              <a:t>drive itself</a:t>
            </a:r>
            <a:r>
              <a:rPr lang="en-US" baseline="0" dirty="0"/>
              <a:t> and to detect common environmental variables, like </a:t>
            </a:r>
            <a:r>
              <a:rPr lang="en-US" b="1" baseline="0" dirty="0"/>
              <a:t>stop signs </a:t>
            </a:r>
            <a:r>
              <a:rPr lang="en-US" baseline="0" dirty="0"/>
              <a:t>and </a:t>
            </a:r>
            <a:r>
              <a:rPr lang="en-US" b="1" baseline="0" dirty="0"/>
              <a:t>pedestrians</a:t>
            </a:r>
            <a:r>
              <a:rPr lang="en-US" baseline="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558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That’s me in my apartment, collecting</a:t>
            </a:r>
            <a:r>
              <a:rPr lang="en-US" baseline="0" dirty="0"/>
              <a:t> data by </a:t>
            </a:r>
            <a:r>
              <a:rPr lang="en-US" dirty="0"/>
              <a:t>driving the car with my computer</a:t>
            </a:r>
            <a:r>
              <a:rPr lang="en-US" baseline="0" dirty="0"/>
              <a:t> on a test track encircling my kitchen.</a:t>
            </a:r>
          </a:p>
          <a:p>
            <a:endParaRPr lang="en-US" baseline="0" dirty="0"/>
          </a:p>
          <a:p>
            <a:r>
              <a:rPr lang="en-US" baseline="0" dirty="0"/>
              <a:t>Every time the car moves, it’s capturing an image of the road in front of it, along with the direction I told it to move at that instance.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78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I collected over 5,000 data points in this manner, which took about ten hours over the course of three days.</a:t>
            </a:r>
          </a:p>
          <a:p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/>
              <a:t>Here’s a wider view of the test track.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78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This is an example of one of those frames taken by the car.</a:t>
            </a:r>
          </a:p>
          <a:p>
            <a:endParaRPr lang="en-US" baseline="0" dirty="0"/>
          </a:p>
          <a:p>
            <a:r>
              <a:rPr lang="en-US" b="1" baseline="0" dirty="0"/>
              <a:t>(CLICK)</a:t>
            </a:r>
            <a:r>
              <a:rPr lang="en-US" baseline="0" dirty="0"/>
              <a:t> To reduce the load for image processing, the top half is cut off because it’s irrelevant for the task of driving.</a:t>
            </a:r>
          </a:p>
          <a:p>
            <a:endParaRPr lang="en-US" baseline="0" dirty="0"/>
          </a:p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1909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resulting image is only 120 by 320 pixels. </a:t>
            </a:r>
            <a:r>
              <a:rPr lang="en-US" b="1" dirty="0"/>
              <a:t>(PAUSE)</a:t>
            </a:r>
          </a:p>
          <a:p>
            <a:endParaRPr lang="en-US" baseline="0" dirty="0"/>
          </a:p>
          <a:p>
            <a:r>
              <a:rPr lang="en-US" b="1" baseline="0" dirty="0"/>
              <a:t>And this part is really the CRUX of teaching the model how to drive:</a:t>
            </a:r>
          </a:p>
          <a:p>
            <a:r>
              <a:rPr lang="en-US" baseline="0" dirty="0"/>
              <a:t>Because when I pressed the RIGHT ARROW key here, I basically told the model </a:t>
            </a:r>
            <a:r>
              <a:rPr lang="en-US" b="1" baseline="0" dirty="0"/>
              <a:t>(CLICK)</a:t>
            </a:r>
            <a:r>
              <a:rPr lang="en-US" baseline="0" dirty="0"/>
              <a:t> : “When you see something like this, you should turn RIGHT”</a:t>
            </a:r>
          </a:p>
          <a:p>
            <a:endParaRPr lang="en-US" baseline="0" dirty="0"/>
          </a:p>
          <a:p>
            <a:r>
              <a:rPr lang="en-US" b="1" baseline="0" dirty="0"/>
              <a:t>(CLICK) </a:t>
            </a:r>
            <a:r>
              <a:rPr lang="en-US" baseline="0" dirty="0"/>
              <a:t>Each direction I gave the model was encoded as a binary value that could be interpreted as target outputs for the model.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175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Also to make things easier, </a:t>
            </a:r>
            <a:r>
              <a:rPr lang="en-US" baseline="0" dirty="0"/>
              <a:t>a Canny filter was applied to only detect edges and ignore everything else.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3EF8E-7B81-A946-BC55-A0D0C96D5F8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73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37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762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274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541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50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427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427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09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940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28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4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CD389-2712-C342-9816-CCE91AF510C6}" type="datetimeFigureOut">
              <a:rPr lang="en-US" smtClean="0"/>
              <a:t>4/23/2017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C9483E-1E51-094F-8085-F901465DE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025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5.JPG"/><Relationship Id="rId4" Type="http://schemas.openxmlformats.org/officeDocument/2006/relationships/image" Target="../media/image21.JP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4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2.pn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724" y="-1384470"/>
            <a:ext cx="9222724" cy="1229696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68351" y="490855"/>
            <a:ext cx="7995872" cy="19236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FF0000"/>
                </a:solidFill>
                <a:latin typeface="Eurostile"/>
                <a:cs typeface="Eurostile"/>
              </a:rPr>
              <a:t>Self Driving RC Car</a:t>
            </a:r>
          </a:p>
          <a:p>
            <a:endParaRPr lang="en-US" sz="700" b="1" dirty="0">
              <a:latin typeface="Eurostile"/>
              <a:cs typeface="Eurostile"/>
            </a:endParaRPr>
          </a:p>
          <a:p>
            <a:r>
              <a:rPr lang="en-US" b="1" dirty="0">
                <a:latin typeface="Eurostile"/>
                <a:cs typeface="Eurostile"/>
              </a:rPr>
              <a:t>A remote control car that drives itself using OpenCV and neural networks</a:t>
            </a:r>
          </a:p>
          <a:p>
            <a:endParaRPr lang="en-US" sz="1200" dirty="0">
              <a:latin typeface="Eurostile"/>
              <a:cs typeface="Eurostile"/>
            </a:endParaRPr>
          </a:p>
          <a:p>
            <a:r>
              <a:rPr lang="en-US" sz="1400" dirty="0">
                <a:latin typeface="Eurostile"/>
                <a:cs typeface="Eurostile"/>
              </a:rPr>
              <a:t>by Shine</a:t>
            </a:r>
          </a:p>
          <a:p>
            <a:r>
              <a:rPr lang="en-US" sz="1400" dirty="0">
                <a:latin typeface="Eurostile"/>
                <a:cs typeface="Eurostile"/>
              </a:rPr>
              <a:t>Capstone Project with Deep Learning</a:t>
            </a:r>
          </a:p>
        </p:txBody>
      </p:sp>
    </p:spTree>
    <p:extLst>
      <p:ext uri="{BB962C8B-B14F-4D97-AF65-F5344CB8AC3E}">
        <p14:creationId xmlns:p14="http://schemas.microsoft.com/office/powerpoint/2010/main" val="165335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rame0009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80" y="3497963"/>
            <a:ext cx="8111795" cy="3041923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294365" y="4274165"/>
            <a:ext cx="7334738" cy="2271414"/>
            <a:chOff x="1294365" y="4274165"/>
            <a:chExt cx="7334738" cy="2271414"/>
          </a:xfrm>
        </p:grpSpPr>
        <p:sp>
          <p:nvSpPr>
            <p:cNvPr id="8" name="Freeform 7"/>
            <p:cNvSpPr/>
            <p:nvPr/>
          </p:nvSpPr>
          <p:spPr>
            <a:xfrm>
              <a:off x="1294365" y="4274165"/>
              <a:ext cx="7334738" cy="2222566"/>
            </a:xfrm>
            <a:custGeom>
              <a:avLst/>
              <a:gdLst>
                <a:gd name="connsiteX0" fmla="*/ 0 w 7334738"/>
                <a:gd name="connsiteY0" fmla="*/ 2222566 h 2222566"/>
                <a:gd name="connsiteX1" fmla="*/ 1986322 w 7334738"/>
                <a:gd name="connsiteY1" fmla="*/ 1327027 h 2222566"/>
                <a:gd name="connsiteX2" fmla="*/ 2580591 w 7334738"/>
                <a:gd name="connsiteY2" fmla="*/ 1082789 h 2222566"/>
                <a:gd name="connsiteX3" fmla="*/ 3500486 w 7334738"/>
                <a:gd name="connsiteY3" fmla="*/ 765279 h 2222566"/>
                <a:gd name="connsiteX4" fmla="*/ 4070332 w 7334738"/>
                <a:gd name="connsiteY4" fmla="*/ 594313 h 2222566"/>
                <a:gd name="connsiteX5" fmla="*/ 4859976 w 7334738"/>
                <a:gd name="connsiteY5" fmla="*/ 398922 h 2222566"/>
                <a:gd name="connsiteX6" fmla="*/ 5608917 w 7334738"/>
                <a:gd name="connsiteY6" fmla="*/ 260521 h 2222566"/>
                <a:gd name="connsiteX7" fmla="*/ 6390421 w 7334738"/>
                <a:gd name="connsiteY7" fmla="*/ 105837 h 2222566"/>
                <a:gd name="connsiteX8" fmla="*/ 6943986 w 7334738"/>
                <a:gd name="connsiteY8" fmla="*/ 24424 h 2222566"/>
                <a:gd name="connsiteX9" fmla="*/ 7334738 w 7334738"/>
                <a:gd name="connsiteY9" fmla="*/ 0 h 222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34738" h="2222566">
                  <a:moveTo>
                    <a:pt x="0" y="2222566"/>
                  </a:moveTo>
                  <a:lnTo>
                    <a:pt x="1986322" y="1327027"/>
                  </a:lnTo>
                  <a:cubicBezTo>
                    <a:pt x="2416420" y="1137064"/>
                    <a:pt x="2328230" y="1176414"/>
                    <a:pt x="2580591" y="1082789"/>
                  </a:cubicBezTo>
                  <a:cubicBezTo>
                    <a:pt x="2832952" y="989164"/>
                    <a:pt x="3252196" y="846692"/>
                    <a:pt x="3500486" y="765279"/>
                  </a:cubicBezTo>
                  <a:cubicBezTo>
                    <a:pt x="3748776" y="683866"/>
                    <a:pt x="3843750" y="655372"/>
                    <a:pt x="4070332" y="594313"/>
                  </a:cubicBezTo>
                  <a:cubicBezTo>
                    <a:pt x="4296914" y="533254"/>
                    <a:pt x="4603545" y="454554"/>
                    <a:pt x="4859976" y="398922"/>
                  </a:cubicBezTo>
                  <a:cubicBezTo>
                    <a:pt x="5116407" y="343290"/>
                    <a:pt x="5608917" y="260521"/>
                    <a:pt x="5608917" y="260521"/>
                  </a:cubicBezTo>
                  <a:lnTo>
                    <a:pt x="6390421" y="105837"/>
                  </a:lnTo>
                  <a:cubicBezTo>
                    <a:pt x="6612932" y="66488"/>
                    <a:pt x="6786600" y="42063"/>
                    <a:pt x="6943986" y="24424"/>
                  </a:cubicBezTo>
                  <a:cubicBezTo>
                    <a:pt x="7101372" y="6785"/>
                    <a:pt x="7269613" y="2714"/>
                    <a:pt x="7334738" y="0"/>
                  </a:cubicBezTo>
                </a:path>
              </a:pathLst>
            </a:custGeom>
            <a:ln w="76200" cmpd="sng">
              <a:solidFill>
                <a:srgbClr val="00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Freeform 8"/>
            <p:cNvSpPr/>
            <p:nvPr/>
          </p:nvSpPr>
          <p:spPr>
            <a:xfrm>
              <a:off x="7943790" y="4811489"/>
              <a:ext cx="677172" cy="1734090"/>
            </a:xfrm>
            <a:custGeom>
              <a:avLst/>
              <a:gdLst>
                <a:gd name="connsiteX0" fmla="*/ 335265 w 677172"/>
                <a:gd name="connsiteY0" fmla="*/ 1734090 h 1734090"/>
                <a:gd name="connsiteX1" fmla="*/ 9638 w 677172"/>
                <a:gd name="connsiteY1" fmla="*/ 936246 h 1734090"/>
                <a:gd name="connsiteX2" fmla="*/ 139889 w 677172"/>
                <a:gd name="connsiteY2" fmla="*/ 333792 h 1734090"/>
                <a:gd name="connsiteX3" fmla="*/ 677172 w 677172"/>
                <a:gd name="connsiteY3" fmla="*/ 0 h 17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7172" h="1734090">
                  <a:moveTo>
                    <a:pt x="335265" y="1734090"/>
                  </a:moveTo>
                  <a:cubicBezTo>
                    <a:pt x="188733" y="1451859"/>
                    <a:pt x="42201" y="1169629"/>
                    <a:pt x="9638" y="936246"/>
                  </a:cubicBezTo>
                  <a:cubicBezTo>
                    <a:pt x="-22925" y="702863"/>
                    <a:pt x="28633" y="489833"/>
                    <a:pt x="139889" y="333792"/>
                  </a:cubicBezTo>
                  <a:cubicBezTo>
                    <a:pt x="251145" y="177751"/>
                    <a:pt x="587625" y="54275"/>
                    <a:pt x="677172" y="0"/>
                  </a:cubicBezTo>
                </a:path>
              </a:pathLst>
            </a:custGeom>
            <a:ln w="76200" cmpd="sng">
              <a:solidFill>
                <a:srgbClr val="00FF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11131" y="5275541"/>
              <a:ext cx="281666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rgbClr val="00FF00"/>
                  </a:solidFill>
                </a:rPr>
                <a:t>SIGNAL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30348" y="3514246"/>
            <a:ext cx="7799927" cy="1492633"/>
            <a:chOff x="830348" y="3514246"/>
            <a:chExt cx="7799927" cy="1492633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830348" y="4624240"/>
              <a:ext cx="268642" cy="8141"/>
            </a:xfrm>
            <a:prstGeom prst="line">
              <a:avLst/>
            </a:prstGeom>
            <a:ln w="762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098990" y="3522386"/>
              <a:ext cx="0" cy="1313526"/>
            </a:xfrm>
            <a:prstGeom prst="line">
              <a:avLst/>
            </a:prstGeom>
            <a:ln w="762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1117069" y="4831841"/>
              <a:ext cx="1683319" cy="175038"/>
            </a:xfrm>
            <a:prstGeom prst="line">
              <a:avLst/>
            </a:prstGeom>
            <a:ln w="762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2732991" y="3518315"/>
              <a:ext cx="67397" cy="1488564"/>
            </a:xfrm>
            <a:prstGeom prst="line">
              <a:avLst/>
            </a:prstGeom>
            <a:ln w="762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2800388" y="3649073"/>
              <a:ext cx="5820574" cy="0"/>
            </a:xfrm>
            <a:prstGeom prst="line">
              <a:avLst/>
            </a:prstGeom>
            <a:ln w="762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1715407" y="3649073"/>
              <a:ext cx="1017584" cy="73269"/>
            </a:xfrm>
            <a:prstGeom prst="line">
              <a:avLst/>
            </a:prstGeom>
            <a:ln w="762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1807227" y="3514246"/>
              <a:ext cx="0" cy="208096"/>
            </a:xfrm>
            <a:prstGeom prst="line">
              <a:avLst/>
            </a:prstGeom>
            <a:ln w="762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8450008" y="3840394"/>
              <a:ext cx="180267" cy="0"/>
            </a:xfrm>
            <a:prstGeom prst="line">
              <a:avLst/>
            </a:prstGeom>
            <a:ln w="762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2252675" y="3654526"/>
              <a:ext cx="281666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rgbClr val="FF0000"/>
                  </a:solidFill>
                </a:rPr>
                <a:t>NOISE</a:t>
              </a:r>
            </a:p>
          </p:txBody>
        </p:sp>
        <p:sp>
          <p:nvSpPr>
            <p:cNvPr id="30" name="Freeform 29"/>
            <p:cNvSpPr/>
            <p:nvPr/>
          </p:nvSpPr>
          <p:spPr>
            <a:xfrm>
              <a:off x="2834121" y="4086918"/>
              <a:ext cx="5786841" cy="879257"/>
            </a:xfrm>
            <a:custGeom>
              <a:avLst/>
              <a:gdLst>
                <a:gd name="connsiteX0" fmla="*/ 0 w 5755449"/>
                <a:gd name="connsiteY0" fmla="*/ 879257 h 879257"/>
                <a:gd name="connsiteX1" fmla="*/ 2775967 w 5755449"/>
                <a:gd name="connsiteY1" fmla="*/ 407064 h 879257"/>
                <a:gd name="connsiteX2" fmla="*/ 3647018 w 5755449"/>
                <a:gd name="connsiteY2" fmla="*/ 309369 h 879257"/>
                <a:gd name="connsiteX3" fmla="*/ 4330833 w 5755449"/>
                <a:gd name="connsiteY3" fmla="*/ 195391 h 879257"/>
                <a:gd name="connsiteX4" fmla="*/ 5755449 w 5755449"/>
                <a:gd name="connsiteY4" fmla="*/ 0 h 8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5449" h="879257">
                  <a:moveTo>
                    <a:pt x="0" y="879257"/>
                  </a:moveTo>
                  <a:lnTo>
                    <a:pt x="2775967" y="407064"/>
                  </a:lnTo>
                  <a:cubicBezTo>
                    <a:pt x="3383803" y="312083"/>
                    <a:pt x="3387874" y="344648"/>
                    <a:pt x="3647018" y="309369"/>
                  </a:cubicBezTo>
                  <a:cubicBezTo>
                    <a:pt x="3906162" y="274090"/>
                    <a:pt x="3979428" y="246952"/>
                    <a:pt x="4330833" y="195391"/>
                  </a:cubicBezTo>
                  <a:cubicBezTo>
                    <a:pt x="4682238" y="143830"/>
                    <a:pt x="5565500" y="4071"/>
                    <a:pt x="5755449" y="0"/>
                  </a:cubicBezTo>
                </a:path>
              </a:pathLst>
            </a:custGeom>
            <a:ln w="762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| </a:t>
            </a:r>
            <a:r>
              <a:rPr lang="en-US" altLang="zh-CN" dirty="0">
                <a:latin typeface="Eurostile"/>
                <a:cs typeface="Eurostile"/>
              </a:rPr>
              <a:t>Model: Training </a:t>
            </a:r>
          </a:p>
        </p:txBody>
      </p:sp>
      <p:sp>
        <p:nvSpPr>
          <p:cNvPr id="26" name="Left Brace 25"/>
          <p:cNvSpPr/>
          <p:nvPr/>
        </p:nvSpPr>
        <p:spPr>
          <a:xfrm>
            <a:off x="301220" y="3441378"/>
            <a:ext cx="156565" cy="3102929"/>
          </a:xfrm>
          <a:prstGeom prst="leftBrace">
            <a:avLst>
              <a:gd name="adj1" fmla="val 42663"/>
              <a:gd name="adj2" fmla="val 50000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Left Brace 27"/>
          <p:cNvSpPr/>
          <p:nvPr/>
        </p:nvSpPr>
        <p:spPr>
          <a:xfrm rot="5400000">
            <a:off x="4488087" y="-807199"/>
            <a:ext cx="211677" cy="8176251"/>
          </a:xfrm>
          <a:prstGeom prst="leftBrace">
            <a:avLst>
              <a:gd name="adj1" fmla="val 58328"/>
              <a:gd name="adj2" fmla="val 50000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241282" y="2830179"/>
            <a:ext cx="90550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320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px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 rot="16200000">
            <a:off x="-300653" y="4675074"/>
            <a:ext cx="90550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120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px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38" name="TextBox 37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347147" y="2053519"/>
            <a:ext cx="833490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/>
                <a:cs typeface="Helvetica"/>
              </a:rPr>
              <a:t>Given this image as </a:t>
            </a:r>
            <a:r>
              <a:rPr lang="en-US" sz="2000" b="1" u="sng" dirty="0">
                <a:latin typeface="Helvetica"/>
                <a:cs typeface="Helvetica"/>
              </a:rPr>
              <a:t>input,</a:t>
            </a:r>
            <a:r>
              <a:rPr lang="en-US" sz="2000" b="1" dirty="0">
                <a:latin typeface="Helvetica"/>
                <a:cs typeface="Helvetica"/>
              </a:rPr>
              <a:t> </a:t>
            </a:r>
            <a:r>
              <a:rPr lang="is-IS" sz="2000" dirty="0">
                <a:latin typeface="Helvetica"/>
                <a:cs typeface="Helvetica"/>
              </a:rPr>
              <a:t>the correct </a:t>
            </a:r>
            <a:r>
              <a:rPr lang="is-IS" sz="2000" b="1" u="sng" dirty="0">
                <a:latin typeface="Helvetica"/>
                <a:cs typeface="Helvetica"/>
              </a:rPr>
              <a:t>output</a:t>
            </a:r>
            <a:r>
              <a:rPr lang="is-IS" sz="2000" dirty="0">
                <a:latin typeface="Helvetica"/>
                <a:cs typeface="Helvetica"/>
              </a:rPr>
              <a:t> is to turn “RIGHT”.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620741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0"/>
                            </p:stCondLst>
                            <p:childTnLst>
                              <p:par>
                                <p:cTn id="8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35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14836" y="3261767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[[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  0,   0,   0,   0,   0,   0,   0],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18943" y="3558968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[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  0,   0,   0, 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de-DE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de-DE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de-DE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],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2610" y="3848672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[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de-DE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  0,   0],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29944" y="4125015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[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en-US" dirty="0">
                <a:solidFill>
                  <a:srgbClr val="FF00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  0,   0, 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255, 255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],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2170" y="4427192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[  0,   0,   0,   0, 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  0, 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255, 255,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0,   0],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26277" y="4724393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[  0,   0,   0, 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255, 255,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0,   0,   0,   0],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29944" y="5014097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[  0,   0, 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255,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0,   0,   0,   0,   0, </a:t>
            </a:r>
            <a:r>
              <a:rPr lang="de-DE" b="1" dirty="0">
                <a:solidFill>
                  <a:srgbClr val="00FF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],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6277" y="5291781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[  0, 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  0, 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255,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0,   0,   0,   0,   0, 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],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28913" y="5604369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[  0, 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255,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0,   0,   0,   0,   0,   0, 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],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22610" y="5901570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[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255,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0,   0,   0,   0,   0,   0, 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255,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0],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26277" y="6191274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[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255,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0,   0,   0,   0,   0,   0,   0, </a:t>
            </a:r>
            <a:r>
              <a:rPr lang="de-DE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en-US" b="1" dirty="0">
                <a:solidFill>
                  <a:srgbClr val="00FF00"/>
                </a:solidFill>
                <a:latin typeface="Courier"/>
                <a:cs typeface="Courier"/>
              </a:rPr>
              <a:t>255,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0]]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solidFill>
                  <a:schemeClr val="bg1"/>
                </a:solidFill>
                <a:latin typeface="Eurostile"/>
                <a:cs typeface="Eurostile"/>
              </a:rPr>
              <a:t>| </a:t>
            </a:r>
            <a:r>
              <a:rPr lang="en-US" dirty="0">
                <a:solidFill>
                  <a:schemeClr val="bg1"/>
                </a:solidFill>
                <a:latin typeface="Eurostile"/>
                <a:cs typeface="Eurostile"/>
              </a:rPr>
              <a:t>Model: Training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6277" y="2586833"/>
            <a:ext cx="51367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bg1"/>
                </a:solidFill>
                <a:latin typeface="Eurostile"/>
                <a:cs typeface="Eurostile"/>
              </a:rPr>
              <a:t>(not drawn to scale)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25" name="TextBox 24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6040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solidFill>
                  <a:schemeClr val="bg1"/>
                </a:solidFill>
                <a:latin typeface="Eurostile"/>
                <a:cs typeface="Eurostile"/>
              </a:rPr>
              <a:t>| Model: Training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14836" y="3261767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[[255,   0, 255,   0,   0,   0,   0,   0,   0,   0,   0],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18943" y="3558968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[255,   0, 255,   0,   0,   0,   0, 255,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],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2610" y="3848672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[255,   0, 255,   0, 255, 255,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  0,   0,   0],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29944" y="4125015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[255, 255, 255, 255,   0,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  0,   0,   0, 255, 255],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22170" y="4427192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[  0,   0,   0,   0,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  0,   0, 255, 255,   0,   0],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26277" y="4724393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[  0,   0,   0,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  0, 255, 255,   0,   0,   0,   0],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9944" y="5014097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[  0,   0,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  0, 255,   0,   0,   0,   0,   0,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255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],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26277" y="5291781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[  0,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  0, 255,   0,   0,   0,   0,   0,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255],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28913" y="5604369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[  0,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255,   0,   0,   0,   0,   0,   0,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255],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22610" y="5901570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[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255,   0,   0,   0,   0,   0,   0,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255,   0],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26277" y="6191274"/>
            <a:ext cx="8363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[255,   0,   0,   0,   0,   0,   0,   0, 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 0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255,   0]]</a:t>
            </a:r>
          </a:p>
        </p:txBody>
      </p:sp>
      <p:sp>
        <p:nvSpPr>
          <p:cNvPr id="33" name="Left Brace 32"/>
          <p:cNvSpPr/>
          <p:nvPr/>
        </p:nvSpPr>
        <p:spPr>
          <a:xfrm rot="5400000">
            <a:off x="4488087" y="-807199"/>
            <a:ext cx="211677" cy="8176251"/>
          </a:xfrm>
          <a:prstGeom prst="leftBrace">
            <a:avLst>
              <a:gd name="adj1" fmla="val 58328"/>
              <a:gd name="adj2" fmla="val 50000"/>
            </a:avLst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241282" y="2830179"/>
            <a:ext cx="90550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</a:rPr>
              <a:t>320 </a:t>
            </a:r>
            <a:r>
              <a:rPr lang="en-US" sz="1600" dirty="0" err="1">
                <a:solidFill>
                  <a:srgbClr val="FFFF00"/>
                </a:solidFill>
              </a:rPr>
              <a:t>px</a:t>
            </a: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35" name="Left Brace 34"/>
          <p:cNvSpPr/>
          <p:nvPr/>
        </p:nvSpPr>
        <p:spPr>
          <a:xfrm>
            <a:off x="301220" y="3441378"/>
            <a:ext cx="156565" cy="3102929"/>
          </a:xfrm>
          <a:prstGeom prst="leftBrace">
            <a:avLst>
              <a:gd name="adj1" fmla="val 42663"/>
              <a:gd name="adj2" fmla="val 50000"/>
            </a:avLst>
          </a:prstGeom>
          <a:ln>
            <a:solidFill>
              <a:srgbClr val="FFFF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 rot="16200000">
            <a:off x="-300653" y="4675074"/>
            <a:ext cx="90550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</a:rPr>
              <a:t>120 </a:t>
            </a:r>
            <a:r>
              <a:rPr lang="en-US" sz="1600" dirty="0" err="1">
                <a:solidFill>
                  <a:srgbClr val="FFFF00"/>
                </a:solidFill>
              </a:rPr>
              <a:t>px</a:t>
            </a:r>
            <a:endParaRPr lang="en-US" sz="1600" dirty="0">
              <a:solidFill>
                <a:srgbClr val="FFFF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87774" y="1809834"/>
            <a:ext cx="3793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120  x  320  =  38,400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26277" y="2586833"/>
            <a:ext cx="51367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>
                <a:solidFill>
                  <a:schemeClr val="bg1"/>
                </a:solidFill>
                <a:latin typeface="Eurostile"/>
                <a:cs typeface="Eurostile"/>
              </a:rPr>
              <a:t>(not drawn to scale)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38" name="TextBox 37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228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0">
        <p:fade/>
      </p:transition>
    </mc:Choice>
    <mc:Fallback xmlns="">
      <p:transition xmlns:p14="http://schemas.microsoft.com/office/powerpoint/2010/main" spd="med" advTm="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/>
      <p:bldP spid="35" grpId="0" animBg="1"/>
      <p:bldP spid="36" grpId="0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522977" y="4681665"/>
            <a:ext cx="428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[[255,   0, 255,   0,   0,   0,   0,   0,   0,   0,   0],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18943" y="4807905"/>
            <a:ext cx="428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 [255,   0, 255,   0,   0,   0,   0, 255,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255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255,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255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],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22610" y="4942930"/>
            <a:ext cx="428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 [255,   0, 255,   0, 255, 255,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255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  0,   0,   0],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1803" y="5072735"/>
            <a:ext cx="428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 [255, 255, 255, 255,   0,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  0,   0,   0, 255, 255],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2170" y="5212092"/>
            <a:ext cx="428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 [  0,   0,   0,   0,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  0,   0, 255, 255,   0,   0],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26277" y="5346473"/>
            <a:ext cx="428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 [  0,   0,   0,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  0, 255, 255,   0,   0,   0,   0],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21803" y="5489639"/>
            <a:ext cx="428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 [  0,   0,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  0, 255,   0,   0,   0,   0,   0,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255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],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26277" y="5620785"/>
            <a:ext cx="428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 [  0,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  0, 255,   0,   0,   0,   0,   0,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255],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0772" y="5770553"/>
            <a:ext cx="428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 [  0,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255,   0,   0,   0,   0,   0,   0,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255],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22610" y="5920669"/>
            <a:ext cx="428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 [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255,   0,   0,   0,   0,   0,   0,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255,   0],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26277" y="6052877"/>
            <a:ext cx="42873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 [255,   0,   0,   0,   0,   0,   0,   0, </a:t>
            </a:r>
            <a:r>
              <a:rPr lang="de-DE" sz="9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900" dirty="0">
                <a:solidFill>
                  <a:srgbClr val="FFFFFF"/>
                </a:solidFill>
                <a:latin typeface="Courier"/>
                <a:cs typeface="Courier"/>
              </a:rPr>
              <a:t>, 255,   0]]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solidFill>
                  <a:schemeClr val="bg1"/>
                </a:solidFill>
                <a:latin typeface="Eurostile"/>
                <a:cs typeface="Eurostile"/>
              </a:rPr>
              <a:t>| Model: Training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87774" y="1809834"/>
            <a:ext cx="3793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120  x  320  =  38,400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17" name="TextBox 16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1592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80">
        <p:fade/>
      </p:transition>
    </mc:Choice>
    <mc:Fallback xmlns="">
      <p:transition xmlns:p14="http://schemas.microsoft.com/office/powerpoint/2010/main" spd="med" advTm="8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522977" y="5408082"/>
            <a:ext cx="1659895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[[255,   0, 255,   0,   0,   0,   0,   0,   0,   0,   0],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23176" y="5470827"/>
            <a:ext cx="1659895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 [255,   0, 255,   0,   0,   0,   0, 255,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255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255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255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],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22610" y="5538124"/>
            <a:ext cx="1659895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 [255,   0, 255,   0, 255, 255,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255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  0,   0,   0],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22861" y="5608667"/>
            <a:ext cx="1659895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 [255, 255, 255, 255,   0,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  0,   0,   0, 255, 255],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26403" y="5676063"/>
            <a:ext cx="1659895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 [  0,   0,   0,   0,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  0,   0, 255, 255,   0,   0],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26277" y="5742716"/>
            <a:ext cx="1659895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 [  0,   0,   0,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  0, 255, 255,   0,   0,   0,   0],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26036" y="5809688"/>
            <a:ext cx="1659895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 [  0,   0,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  0, 255,   0,   0,   0,   0,   0,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255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],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26277" y="5877339"/>
            <a:ext cx="1659895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 [  0,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  0, 255,   0,   0,   0,   0,   0,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255],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25005" y="5946680"/>
            <a:ext cx="1659895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 [  0,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255,   0,   0,   0,   0,   0,   0,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255],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22610" y="6012136"/>
            <a:ext cx="1659895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 [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255,   0,   0,   0,   0,   0,   0,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255,   0],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26277" y="6072383"/>
            <a:ext cx="1659895" cy="138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 [255,   0,   0,   0,   0,   0,   0,   0, </a:t>
            </a:r>
            <a:r>
              <a:rPr lang="de-DE" sz="300" dirty="0">
                <a:solidFill>
                  <a:srgbClr val="FFFFFF"/>
                </a:solidFill>
                <a:latin typeface="Courier"/>
                <a:cs typeface="Courier"/>
              </a:rPr>
              <a:t>  0</a:t>
            </a:r>
            <a:r>
              <a:rPr lang="en-US" sz="300" dirty="0">
                <a:solidFill>
                  <a:srgbClr val="FFFFFF"/>
                </a:solidFill>
                <a:latin typeface="Courier"/>
                <a:cs typeface="Courier"/>
              </a:rPr>
              <a:t>, 255,   0]]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solidFill>
                  <a:schemeClr val="bg1"/>
                </a:solidFill>
                <a:latin typeface="Eurostile"/>
                <a:cs typeface="Eurostile"/>
              </a:rPr>
              <a:t>| Model: Training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87774" y="1809834"/>
            <a:ext cx="3793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120  x  320  =  38,400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17" name="TextBox 16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239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">
        <p:fade/>
      </p:transition>
    </mc:Choice>
    <mc:Fallback xmlns="">
      <p:transition xmlns:p14="http://schemas.microsoft.com/office/powerpoint/2010/main" spd="med" advTm="1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-0.04688 -0.32639 " pathEditMode="relative" rAng="0" ptsTypes="AA">
                                      <p:cBhvr>
                                        <p:cTn id="6" dur="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4" y="-16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"/>
                            </p:stCondLst>
                            <p:childTnLst>
                              <p:par>
                                <p:cTn id="8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1.11111E-6 L 0.0375 -0.33565 " pathEditMode="relative" rAng="0" ptsTypes="AA">
                                      <p:cBhvr>
                                        <p:cTn id="9" dur="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75" y="-16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59259E-6 L 0.12482 -0.3456 " pathEditMode="relative" rAng="0" ptsTypes="AA">
                                      <p:cBhvr>
                                        <p:cTn id="12" dur="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33" y="-172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"/>
                            </p:stCondLst>
                            <p:childTnLst>
                              <p:par>
                                <p:cTn id="1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2.22222E-6 L 0.20052 -0.35556 " pathEditMode="relative" rAng="0" ptsTypes="AA">
                                      <p:cBhvr>
                                        <p:cTn id="15" dur="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17" y="-17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"/>
                            </p:stCondLst>
                            <p:childTnLst>
                              <p:par>
                                <p:cTn id="17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1.48148E-6 L 0.28056 -0.36574 " pathEditMode="relative" rAng="0" ptsTypes="AA">
                                      <p:cBhvr>
                                        <p:cTn id="18" dur="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28" y="-182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"/>
                            </p:stCondLst>
                            <p:childTnLst>
                              <p:par>
                                <p:cTn id="20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3.7037E-6 L 0.35973 -0.37523 " pathEditMode="relative" rAng="0" ptsTypes="AA">
                                      <p:cBhvr>
                                        <p:cTn id="21" dur="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986" y="-1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"/>
                            </p:stCondLst>
                            <p:childTnLst>
                              <p:par>
                                <p:cTn id="23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4.07407E-6 L 0.43907 -0.38496 " pathEditMode="relative" rAng="0" ptsTypes="AA">
                                      <p:cBhvr>
                                        <p:cTn id="24" dur="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944" y="-19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"/>
                            </p:stCondLst>
                            <p:childTnLst>
                              <p:par>
                                <p:cTn id="26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0.00092 L 0.52092 -0.39343 " pathEditMode="relative" rAng="0" ptsTypes="AA">
                                      <p:cBhvr>
                                        <p:cTn id="27" dur="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64" y="-197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"/>
                            </p:stCondLst>
                            <p:childTnLst>
                              <p:par>
                                <p:cTn id="29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07 L 0.59861 -0.40324 " pathEditMode="relative" rAng="0" ptsTypes="AA">
                                      <p:cBhvr>
                                        <p:cTn id="30" dur="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31" y="-20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"/>
                            </p:stCondLst>
                            <p:childTnLst>
                              <p:par>
                                <p:cTn id="32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4.07407E-6 L 0.67812 -0.41296 " pathEditMode="relative" rAng="0" ptsTypes="AA">
                                      <p:cBhvr>
                                        <p:cTn id="33" dur="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906" y="-206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3.7037E-7 L 0.76025 -0.42176 " pathEditMode="relative" rAng="0" ptsTypes="AA">
                                      <p:cBhvr>
                                        <p:cTn id="36" dur="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003" y="-210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8264" y="3170635"/>
            <a:ext cx="9094123" cy="141531"/>
            <a:chOff x="88264" y="3170635"/>
            <a:chExt cx="9094123" cy="141531"/>
          </a:xfrm>
        </p:grpSpPr>
        <p:sp>
          <p:nvSpPr>
            <p:cNvPr id="20" name="TextBox 19"/>
            <p:cNvSpPr txBox="1"/>
            <p:nvPr/>
          </p:nvSpPr>
          <p:spPr>
            <a:xfrm>
              <a:off x="88264" y="3172450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[[  0,   0,   0,   0,   0,   0,   0,   0,   0,   0,   0],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40953" y="3171049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588981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0],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333210" y="317271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0, 255, 255],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76562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255, 255,   0,   0],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10208" y="3173667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255,   0,   0,   0,   0],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550204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255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289411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32582" y="3172275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776811" y="3172064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0],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522492" y="3170635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[255,   0,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0]]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solidFill>
                  <a:schemeClr val="bg1"/>
                </a:solidFill>
                <a:latin typeface="Eurostile"/>
                <a:cs typeface="Eurostile"/>
              </a:rPr>
              <a:t>| Model: Training </a:t>
            </a:r>
          </a:p>
        </p:txBody>
      </p:sp>
      <p:sp>
        <p:nvSpPr>
          <p:cNvPr id="3" name="Right Brace 2"/>
          <p:cNvSpPr/>
          <p:nvPr/>
        </p:nvSpPr>
        <p:spPr>
          <a:xfrm rot="16200000">
            <a:off x="3969448" y="-1443842"/>
            <a:ext cx="589252" cy="8345268"/>
          </a:xfrm>
          <a:prstGeom prst="rightBrace">
            <a:avLst>
              <a:gd name="adj1" fmla="val 54629"/>
              <a:gd name="adj2" fmla="val 66102"/>
            </a:avLst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987774" y="1809834"/>
            <a:ext cx="3793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120  x  320  =  </a:t>
            </a:r>
            <a:r>
              <a:rPr lang="en-US" sz="2800" u="sng" dirty="0">
                <a:solidFill>
                  <a:srgbClr val="FFFF00"/>
                </a:solidFill>
              </a:rPr>
              <a:t>38,400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19" name="TextBox 18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9481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">
        <p:fade/>
      </p:transition>
    </mc:Choice>
    <mc:Fallback xmlns="">
      <p:transition xmlns:p14="http://schemas.microsoft.com/office/powerpoint/2010/main" spd="med" advTm="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20751690">
            <a:off x="88264" y="3170635"/>
            <a:ext cx="9094123" cy="141531"/>
            <a:chOff x="88264" y="3170635"/>
            <a:chExt cx="9094123" cy="141531"/>
          </a:xfrm>
        </p:grpSpPr>
        <p:sp>
          <p:nvSpPr>
            <p:cNvPr id="20" name="TextBox 19"/>
            <p:cNvSpPr txBox="1"/>
            <p:nvPr/>
          </p:nvSpPr>
          <p:spPr>
            <a:xfrm>
              <a:off x="88264" y="3172450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[[  0,   0,   0,   0,   0,   0,   0,   0,   0,   0,   0],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40953" y="3171049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588981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0],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333210" y="317271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0, 255, 255],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76562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255, 255,   0,   0],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10208" y="3173667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255,   0,   0,   0,   0],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550204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255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289411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32582" y="3172275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776811" y="3172064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0],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522492" y="3170635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[255,   0,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0]]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solidFill>
                  <a:schemeClr val="bg1"/>
                </a:solidFill>
                <a:latin typeface="Eurostile"/>
                <a:cs typeface="Eurostile"/>
              </a:rPr>
              <a:t>| Model: Training 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16" name="TextBox 15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119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Tm="20">
        <p:fade/>
      </p:transition>
    </mc:Choice>
    <mc:Fallback xmlns="">
      <p:transition xmlns:p14="http://schemas.microsoft.com/office/powerpoint/2010/main" advTm="2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18952788">
            <a:off x="88264" y="3170635"/>
            <a:ext cx="9094123" cy="141531"/>
            <a:chOff x="88264" y="3170635"/>
            <a:chExt cx="9094123" cy="141531"/>
          </a:xfrm>
        </p:grpSpPr>
        <p:sp>
          <p:nvSpPr>
            <p:cNvPr id="20" name="TextBox 19"/>
            <p:cNvSpPr txBox="1"/>
            <p:nvPr/>
          </p:nvSpPr>
          <p:spPr>
            <a:xfrm>
              <a:off x="88264" y="3172450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[[  0,   0,   0,   0,   0,   0,   0,   0,   0,   0,   0],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40953" y="3171049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588981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0],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333210" y="317271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0, 255, 255],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76562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255, 255,   0,   0],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10208" y="3173667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255,   0,   0,   0,   0],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550204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255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289411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32582" y="3172275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776811" y="3172064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0],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522492" y="3170635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[255,   0,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0]]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solidFill>
                  <a:schemeClr val="bg1"/>
                </a:solidFill>
                <a:latin typeface="Eurostile"/>
                <a:cs typeface="Eurostile"/>
              </a:rPr>
              <a:t>| Model: Training 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16" name="TextBox 15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5119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Tm="20">
        <p:fade/>
      </p:transition>
    </mc:Choice>
    <mc:Fallback xmlns="">
      <p:transition xmlns:p14="http://schemas.microsoft.com/office/powerpoint/2010/main" advTm="2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16993698">
            <a:off x="88264" y="3170635"/>
            <a:ext cx="9094123" cy="141531"/>
            <a:chOff x="88264" y="3170635"/>
            <a:chExt cx="9094123" cy="141531"/>
          </a:xfrm>
        </p:grpSpPr>
        <p:sp>
          <p:nvSpPr>
            <p:cNvPr id="20" name="TextBox 19"/>
            <p:cNvSpPr txBox="1"/>
            <p:nvPr/>
          </p:nvSpPr>
          <p:spPr>
            <a:xfrm>
              <a:off x="88264" y="3172450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[[  0,   0,   0,   0,   0,   0,   0,   0,   0,   0,   0],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40953" y="3171049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588981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0],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333210" y="317271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0, 255, 255],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76562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255, 255,   0,   0],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10208" y="3173667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255,   0,   0,   0,   0],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550204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255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289411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32582" y="3172275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776811" y="3172064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0],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522492" y="3170635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[255,   0,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0]]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solidFill>
                  <a:schemeClr val="bg1"/>
                </a:solidFill>
                <a:latin typeface="Eurostile"/>
                <a:cs typeface="Eurostile"/>
              </a:rPr>
              <a:t>| Model: Training 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16" name="TextBox 15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5097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Tm="20">
        <p:fade/>
      </p:transition>
    </mc:Choice>
    <mc:Fallback xmlns="">
      <p:transition xmlns:p14="http://schemas.microsoft.com/office/powerpoint/2010/main" advTm="2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16200000">
            <a:off x="88264" y="3170635"/>
            <a:ext cx="9094123" cy="141531"/>
            <a:chOff x="88264" y="3170635"/>
            <a:chExt cx="9094123" cy="141531"/>
          </a:xfrm>
        </p:grpSpPr>
        <p:sp>
          <p:nvSpPr>
            <p:cNvPr id="20" name="TextBox 19"/>
            <p:cNvSpPr txBox="1"/>
            <p:nvPr/>
          </p:nvSpPr>
          <p:spPr>
            <a:xfrm>
              <a:off x="88264" y="3172450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[[  0,   0,   0,   0,   0,   0,   0,   0,   0,   0,   0],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40953" y="3171049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588981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0],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333210" y="317271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0, 255, 255],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76562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  0, 255, 255,   0,   0],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10208" y="3173667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255,   0,   0,   0,   0],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550204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255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289411" y="3172363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032582" y="3172275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776811" y="3172064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0],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522492" y="3170635"/>
              <a:ext cx="1659895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 [255,   0,   0,   0,   0,   0,   0,   0, </a:t>
              </a:r>
              <a:r>
                <a:rPr lang="de-DE" sz="3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300" dirty="0">
                  <a:solidFill>
                    <a:srgbClr val="FFFFFF"/>
                  </a:solidFill>
                  <a:latin typeface="Courier"/>
                  <a:cs typeface="Courier"/>
                </a:rPr>
                <a:t>, 255,   0]]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solidFill>
                  <a:schemeClr val="bg1"/>
                </a:solidFill>
                <a:latin typeface="Eurostile"/>
                <a:cs typeface="Eurostile"/>
              </a:rPr>
              <a:t>| Model: Training 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16" name="TextBox 15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693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Tm="20">
        <p:fade/>
      </p:transition>
    </mc:Choice>
    <mc:Fallback xmlns="">
      <p:transition xmlns:p14="http://schemas.microsoft.com/office/powerpoint/2010/main" advTm="2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49844" y="1251129"/>
            <a:ext cx="3862159" cy="4330529"/>
            <a:chOff x="5153015" y="1115791"/>
            <a:chExt cx="3862159" cy="4330529"/>
          </a:xfrm>
        </p:grpSpPr>
        <p:pic>
          <p:nvPicPr>
            <p:cNvPr id="3" name="Picture 2" descr="Screen Shot 2016-11-04 at 4.38.30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6302" y="1429954"/>
              <a:ext cx="3559179" cy="4016366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4" name="TextBox 3"/>
            <p:cNvSpPr txBox="1"/>
            <p:nvPr/>
          </p:nvSpPr>
          <p:spPr>
            <a:xfrm>
              <a:off x="5153015" y="1115791"/>
              <a:ext cx="386215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i="1" dirty="0"/>
                <a:t>The New York Times</a:t>
              </a:r>
              <a:r>
                <a:rPr lang="en-US" sz="1100" dirty="0"/>
                <a:t>, Sep 10, 2016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259238" y="2611315"/>
            <a:ext cx="46197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自动驾驶汽车已经在路上</a:t>
            </a:r>
            <a:r>
              <a:rPr lang="en-US" dirty="0">
                <a:latin typeface="Eurostile"/>
                <a:cs typeface="Eurostile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Eurostile"/>
              <a:cs typeface="Eurostile"/>
            </a:endParaRPr>
          </a:p>
          <a:p>
            <a:pPr marL="285750" indent="-285750">
              <a:buFont typeface="Arial"/>
              <a:buChar char="•"/>
            </a:pPr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对公共政策的重大影响</a:t>
            </a:r>
            <a:r>
              <a:rPr 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Eurostile"/>
              <a:cs typeface="Eurostile"/>
            </a:endParaRPr>
          </a:p>
          <a:p>
            <a:pPr marL="285750" indent="-285750">
              <a:buFont typeface="Arial"/>
              <a:buChar char="•"/>
            </a:pPr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他们是如何工作的？</a:t>
            </a:r>
            <a:endParaRPr lang="en-US" dirty="0">
              <a:latin typeface="方正姚体" panose="02010601030101010101" pitchFamily="2" charset="-122"/>
              <a:ea typeface="方正姚体" panose="02010601030101010101" pitchFamily="2" charset="-122"/>
              <a:cs typeface="Eurostile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8010" y="190556"/>
            <a:ext cx="2204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动机</a:t>
            </a:r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| </a:t>
            </a:r>
            <a:r>
              <a:rPr lang="en-US" altLang="zh-CN" dirty="0">
                <a:latin typeface="Eurostile"/>
                <a:ea typeface="方正姚体" panose="02010601030101010101" pitchFamily="2" charset="-122"/>
                <a:cs typeface="Eurostile"/>
              </a:rPr>
              <a:t>Motivation</a:t>
            </a:r>
            <a:endParaRPr lang="en-US" dirty="0">
              <a:latin typeface="Eurostile"/>
              <a:ea typeface="方正姚体" panose="02010601030101010101" pitchFamily="2" charset="-122"/>
              <a:cs typeface="Eurostile"/>
            </a:endParaRPr>
          </a:p>
        </p:txBody>
      </p:sp>
    </p:spTree>
    <p:extLst>
      <p:ext uri="{BB962C8B-B14F-4D97-AF65-F5344CB8AC3E}">
        <p14:creationId xmlns:p14="http://schemas.microsoft.com/office/powerpoint/2010/main" val="31563068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16200000">
            <a:off x="1205014" y="2917543"/>
            <a:ext cx="6861042" cy="125729"/>
            <a:chOff x="88264" y="3178743"/>
            <a:chExt cx="6861042" cy="125729"/>
          </a:xfrm>
        </p:grpSpPr>
        <p:sp>
          <p:nvSpPr>
            <p:cNvPr id="20" name="TextBox 19"/>
            <p:cNvSpPr txBox="1"/>
            <p:nvPr/>
          </p:nvSpPr>
          <p:spPr>
            <a:xfrm>
              <a:off x="88264" y="3180144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[[  0,   0,   0,   0,   0,   0,   0,   0,   0,   0,   0],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40953" y="3178743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588981" y="3180057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0],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333210" y="3180407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0, 255, 255],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76562" y="3180057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  0, 255, 255,   0,   0],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10208" y="3181361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255, 255,   0,   0,   0,   0],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550204" y="3180057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255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289411" y="3180057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solidFill>
                  <a:schemeClr val="bg1"/>
                </a:solidFill>
                <a:latin typeface="Eurostile"/>
                <a:cs typeface="Eurostile"/>
              </a:rPr>
              <a:t>| Model: Training 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13" name="TextBox 12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2049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Tm="20">
        <p:fade/>
      </p:transition>
    </mc:Choice>
    <mc:Fallback xmlns="">
      <p:transition xmlns:p14="http://schemas.microsoft.com/office/powerpoint/2010/main" advTm="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48326E-7 1.56069E-6 L -0.45636 0.03769 " pathEditMode="relative" rAng="0" ptsTypes="AA">
                                      <p:cBhvr>
                                        <p:cTn id="6" dur="9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818" y="18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 rot="16200000">
            <a:off x="-2971411" y="3187450"/>
            <a:ext cx="6861042" cy="125729"/>
            <a:chOff x="88264" y="3178743"/>
            <a:chExt cx="6861042" cy="125729"/>
          </a:xfrm>
        </p:grpSpPr>
        <p:sp>
          <p:nvSpPr>
            <p:cNvPr id="20" name="TextBox 19"/>
            <p:cNvSpPr txBox="1"/>
            <p:nvPr/>
          </p:nvSpPr>
          <p:spPr>
            <a:xfrm>
              <a:off x="88264" y="3180144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[[  0,   0,   0,   0,   0,   0,   0,   0,   0,   0,   0],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40953" y="3178743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588981" y="3180057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0],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333210" y="3180407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  0,   0, 255, 255],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076562" y="3180057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  0, 255, 255,   0,   0],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10208" y="3181361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255, 255,   0,   0,   0,   0],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550204" y="3180057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255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],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289411" y="3180057"/>
              <a:ext cx="1659895" cy="1231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 [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  0, 255,   0,   0,   0,   0,   0, </a:t>
              </a:r>
              <a:r>
                <a:rPr lang="de-DE" sz="200" dirty="0">
                  <a:solidFill>
                    <a:srgbClr val="FFFFFF"/>
                  </a:solidFill>
                  <a:latin typeface="Courier"/>
                  <a:cs typeface="Courier"/>
                </a:rPr>
                <a:t>  0</a:t>
              </a:r>
              <a:r>
                <a:rPr lang="en-US" sz="200" dirty="0">
                  <a:solidFill>
                    <a:srgbClr val="FFFFFF"/>
                  </a:solidFill>
                  <a:latin typeface="Courier"/>
                  <a:cs typeface="Courier"/>
                </a:rPr>
                <a:t>, 255],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solidFill>
                  <a:schemeClr val="bg1"/>
                </a:solidFill>
                <a:latin typeface="Eurostile"/>
                <a:cs typeface="Eurostile"/>
              </a:rPr>
              <a:t>| Model: Training 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-535569" y="3324530"/>
            <a:ext cx="159062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38,400 features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523318" y="246592"/>
            <a:ext cx="821050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INPUT LAYER</a:t>
            </a:r>
            <a:br>
              <a:rPr lang="en-US" sz="900" dirty="0">
                <a:solidFill>
                  <a:schemeClr val="bg1"/>
                </a:solidFill>
              </a:rPr>
            </a:br>
            <a:r>
              <a:rPr lang="en-US" sz="900" dirty="0">
                <a:solidFill>
                  <a:schemeClr val="bg1"/>
                </a:solidFill>
              </a:rPr>
              <a:t>38,400 nodes</a:t>
            </a:r>
          </a:p>
        </p:txBody>
      </p:sp>
      <p:sp>
        <p:nvSpPr>
          <p:cNvPr id="8" name="Right Arrow 7"/>
          <p:cNvSpPr/>
          <p:nvPr/>
        </p:nvSpPr>
        <p:spPr>
          <a:xfrm>
            <a:off x="1178749" y="3169425"/>
            <a:ext cx="944167" cy="8887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/>
          <p:cNvSpPr/>
          <p:nvPr/>
        </p:nvSpPr>
        <p:spPr>
          <a:xfrm>
            <a:off x="6210091" y="2704229"/>
            <a:ext cx="253142" cy="2531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TextBox 150"/>
          <p:cNvSpPr txBox="1"/>
          <p:nvPr/>
        </p:nvSpPr>
        <p:spPr>
          <a:xfrm>
            <a:off x="4210177" y="699176"/>
            <a:ext cx="909567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HIDDEN LAYER</a:t>
            </a:r>
            <a:br>
              <a:rPr lang="en-US" sz="900" dirty="0">
                <a:solidFill>
                  <a:schemeClr val="bg1"/>
                </a:solidFill>
              </a:rPr>
            </a:br>
            <a:r>
              <a:rPr lang="en-US" sz="900" dirty="0">
                <a:solidFill>
                  <a:schemeClr val="bg1"/>
                </a:solidFill>
              </a:rPr>
              <a:t>30 nodes</a:t>
            </a:r>
          </a:p>
        </p:txBody>
      </p:sp>
      <p:sp>
        <p:nvSpPr>
          <p:cNvPr id="152" name="TextBox 151"/>
          <p:cNvSpPr txBox="1"/>
          <p:nvPr/>
        </p:nvSpPr>
        <p:spPr>
          <a:xfrm>
            <a:off x="5832811" y="1833733"/>
            <a:ext cx="1018501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solidFill>
                  <a:schemeClr val="bg1"/>
                </a:solidFill>
              </a:rPr>
              <a:t>OUTPUT LAYER</a:t>
            </a:r>
            <a:br>
              <a:rPr lang="en-US" sz="900" dirty="0">
                <a:solidFill>
                  <a:schemeClr val="bg1"/>
                </a:solidFill>
              </a:rPr>
            </a:br>
            <a:r>
              <a:rPr lang="en-US" sz="900" dirty="0">
                <a:solidFill>
                  <a:schemeClr val="bg1"/>
                </a:solidFill>
              </a:rPr>
              <a:t>3 nodes</a:t>
            </a:r>
          </a:p>
        </p:txBody>
      </p:sp>
      <p:sp>
        <p:nvSpPr>
          <p:cNvPr id="505" name="Oval 504"/>
          <p:cNvSpPr/>
          <p:nvPr/>
        </p:nvSpPr>
        <p:spPr>
          <a:xfrm flipV="1">
            <a:off x="6210091" y="4223253"/>
            <a:ext cx="253142" cy="2531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1" name="Oval 580"/>
          <p:cNvSpPr/>
          <p:nvPr/>
        </p:nvSpPr>
        <p:spPr>
          <a:xfrm>
            <a:off x="6210091" y="3454803"/>
            <a:ext cx="253142" cy="25314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48" name="Group 747"/>
          <p:cNvGrpSpPr/>
          <p:nvPr/>
        </p:nvGrpSpPr>
        <p:grpSpPr>
          <a:xfrm>
            <a:off x="2908218" y="680371"/>
            <a:ext cx="1743688" cy="5966202"/>
            <a:chOff x="2908218" y="680371"/>
            <a:chExt cx="1743688" cy="5966202"/>
          </a:xfrm>
        </p:grpSpPr>
        <p:grpSp>
          <p:nvGrpSpPr>
            <p:cNvPr id="7" name="Group 6"/>
            <p:cNvGrpSpPr/>
            <p:nvPr/>
          </p:nvGrpSpPr>
          <p:grpSpPr>
            <a:xfrm>
              <a:off x="2908218" y="680371"/>
              <a:ext cx="55301" cy="5966202"/>
              <a:chOff x="2315013" y="680371"/>
              <a:chExt cx="55301" cy="5966202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2315013" y="680371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2315013" y="746882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2315580" y="814363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2315580" y="880874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2315580" y="947821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2315580" y="1014332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2316147" y="1081813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2316147" y="1148324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2315580" y="1219339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2315580" y="1285850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2316147" y="1353331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2316147" y="1419842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2316147" y="1486789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2316147" y="1553300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2316714" y="1620781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2316714" y="1687292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" name="Group 3"/>
              <p:cNvGrpSpPr/>
              <p:nvPr/>
            </p:nvGrpSpPr>
            <p:grpSpPr>
              <a:xfrm>
                <a:off x="2316714" y="1757809"/>
                <a:ext cx="47420" cy="1052640"/>
                <a:chOff x="2492478" y="1160847"/>
                <a:chExt cx="47420" cy="1052640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2492478" y="116084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2492478" y="122735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Oval 43"/>
                <p:cNvSpPr/>
                <p:nvPr/>
              </p:nvSpPr>
              <p:spPr>
                <a:xfrm>
                  <a:off x="2493045" y="1294839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Oval 44"/>
                <p:cNvSpPr/>
                <p:nvPr/>
              </p:nvSpPr>
              <p:spPr>
                <a:xfrm>
                  <a:off x="2493045" y="1361350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/>
                <p:cNvSpPr/>
                <p:nvPr/>
              </p:nvSpPr>
              <p:spPr>
                <a:xfrm>
                  <a:off x="2493045" y="142829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/>
                <p:cNvSpPr/>
                <p:nvPr/>
              </p:nvSpPr>
              <p:spPr>
                <a:xfrm>
                  <a:off x="2493045" y="149480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/>
                <p:cNvSpPr/>
                <p:nvPr/>
              </p:nvSpPr>
              <p:spPr>
                <a:xfrm>
                  <a:off x="2493612" y="1562289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9" name="Oval 48"/>
                <p:cNvSpPr/>
                <p:nvPr/>
              </p:nvSpPr>
              <p:spPr>
                <a:xfrm>
                  <a:off x="2493612" y="1628800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" name="Oval 49"/>
                <p:cNvSpPr/>
                <p:nvPr/>
              </p:nvSpPr>
              <p:spPr>
                <a:xfrm>
                  <a:off x="2493045" y="1699815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2493045" y="1766326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Oval 51"/>
                <p:cNvSpPr/>
                <p:nvPr/>
              </p:nvSpPr>
              <p:spPr>
                <a:xfrm>
                  <a:off x="2493612" y="183380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Oval 52"/>
                <p:cNvSpPr/>
                <p:nvPr/>
              </p:nvSpPr>
              <p:spPr>
                <a:xfrm>
                  <a:off x="2493612" y="190031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4" name="Oval 53"/>
                <p:cNvSpPr/>
                <p:nvPr/>
              </p:nvSpPr>
              <p:spPr>
                <a:xfrm>
                  <a:off x="2493612" y="1967265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/>
                <p:cNvSpPr/>
                <p:nvPr/>
              </p:nvSpPr>
              <p:spPr>
                <a:xfrm>
                  <a:off x="2493612" y="2033776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Oval 55"/>
                <p:cNvSpPr/>
                <p:nvPr/>
              </p:nvSpPr>
              <p:spPr>
                <a:xfrm>
                  <a:off x="2494179" y="210125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Oval 56"/>
                <p:cNvSpPr/>
                <p:nvPr/>
              </p:nvSpPr>
              <p:spPr>
                <a:xfrm>
                  <a:off x="2494179" y="216776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8" name="Oval 57"/>
              <p:cNvSpPr/>
              <p:nvPr/>
            </p:nvSpPr>
            <p:spPr>
              <a:xfrm>
                <a:off x="2319120" y="2839362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2319120" y="2905873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2319687" y="2973354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2319687" y="3039865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2319687" y="3106812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2319687" y="3173323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2320254" y="3240804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2320254" y="3307315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2319687" y="3378330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2319687" y="3444841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2320254" y="3512322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2320254" y="3578833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2320254" y="3645780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2320254" y="3712291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2320821" y="3779772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2320821" y="3846283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2320821" y="3916800"/>
                <a:ext cx="47420" cy="1052640"/>
                <a:chOff x="2492478" y="1160847"/>
                <a:chExt cx="47420" cy="1052640"/>
              </a:xfrm>
            </p:grpSpPr>
            <p:sp>
              <p:nvSpPr>
                <p:cNvPr id="75" name="Oval 74"/>
                <p:cNvSpPr/>
                <p:nvPr/>
              </p:nvSpPr>
              <p:spPr>
                <a:xfrm>
                  <a:off x="2492478" y="116084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Oval 75"/>
                <p:cNvSpPr/>
                <p:nvPr/>
              </p:nvSpPr>
              <p:spPr>
                <a:xfrm>
                  <a:off x="2492478" y="122735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Oval 76"/>
                <p:cNvSpPr/>
                <p:nvPr/>
              </p:nvSpPr>
              <p:spPr>
                <a:xfrm>
                  <a:off x="2493045" y="1294839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8" name="Oval 77"/>
                <p:cNvSpPr/>
                <p:nvPr/>
              </p:nvSpPr>
              <p:spPr>
                <a:xfrm>
                  <a:off x="2493045" y="1361350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Oval 78"/>
                <p:cNvSpPr/>
                <p:nvPr/>
              </p:nvSpPr>
              <p:spPr>
                <a:xfrm>
                  <a:off x="2493045" y="142829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Oval 79"/>
                <p:cNvSpPr/>
                <p:nvPr/>
              </p:nvSpPr>
              <p:spPr>
                <a:xfrm>
                  <a:off x="2493045" y="149480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Oval 80"/>
                <p:cNvSpPr/>
                <p:nvPr/>
              </p:nvSpPr>
              <p:spPr>
                <a:xfrm>
                  <a:off x="2493612" y="1562289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Oval 81"/>
                <p:cNvSpPr/>
                <p:nvPr/>
              </p:nvSpPr>
              <p:spPr>
                <a:xfrm>
                  <a:off x="2493612" y="1628800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Oval 82"/>
                <p:cNvSpPr/>
                <p:nvPr/>
              </p:nvSpPr>
              <p:spPr>
                <a:xfrm>
                  <a:off x="2493045" y="1699815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Oval 83"/>
                <p:cNvSpPr/>
                <p:nvPr/>
              </p:nvSpPr>
              <p:spPr>
                <a:xfrm>
                  <a:off x="2493045" y="1766326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Oval 84"/>
                <p:cNvSpPr/>
                <p:nvPr/>
              </p:nvSpPr>
              <p:spPr>
                <a:xfrm>
                  <a:off x="2493612" y="183380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Oval 85"/>
                <p:cNvSpPr/>
                <p:nvPr/>
              </p:nvSpPr>
              <p:spPr>
                <a:xfrm>
                  <a:off x="2493612" y="190031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Oval 86"/>
                <p:cNvSpPr/>
                <p:nvPr/>
              </p:nvSpPr>
              <p:spPr>
                <a:xfrm>
                  <a:off x="2493612" y="1967265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Oval 87"/>
                <p:cNvSpPr/>
                <p:nvPr/>
              </p:nvSpPr>
              <p:spPr>
                <a:xfrm>
                  <a:off x="2493612" y="2033776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Oval 88"/>
                <p:cNvSpPr/>
                <p:nvPr/>
              </p:nvSpPr>
              <p:spPr>
                <a:xfrm>
                  <a:off x="2494179" y="210125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Oval 89"/>
                <p:cNvSpPr/>
                <p:nvPr/>
              </p:nvSpPr>
              <p:spPr>
                <a:xfrm>
                  <a:off x="2494179" y="216776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1" name="Group 90"/>
              <p:cNvGrpSpPr/>
              <p:nvPr/>
            </p:nvGrpSpPr>
            <p:grpSpPr>
              <a:xfrm>
                <a:off x="2322522" y="4989460"/>
                <a:ext cx="47420" cy="1052640"/>
                <a:chOff x="2492478" y="1160847"/>
                <a:chExt cx="47420" cy="1052640"/>
              </a:xfrm>
            </p:grpSpPr>
            <p:sp>
              <p:nvSpPr>
                <p:cNvPr id="92" name="Oval 91"/>
                <p:cNvSpPr/>
                <p:nvPr/>
              </p:nvSpPr>
              <p:spPr>
                <a:xfrm>
                  <a:off x="2492478" y="116084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Oval 92"/>
                <p:cNvSpPr/>
                <p:nvPr/>
              </p:nvSpPr>
              <p:spPr>
                <a:xfrm>
                  <a:off x="2492478" y="122735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Oval 93"/>
                <p:cNvSpPr/>
                <p:nvPr/>
              </p:nvSpPr>
              <p:spPr>
                <a:xfrm>
                  <a:off x="2493045" y="1294839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Oval 94"/>
                <p:cNvSpPr/>
                <p:nvPr/>
              </p:nvSpPr>
              <p:spPr>
                <a:xfrm>
                  <a:off x="2493045" y="1361350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Oval 95"/>
                <p:cNvSpPr/>
                <p:nvPr/>
              </p:nvSpPr>
              <p:spPr>
                <a:xfrm>
                  <a:off x="2493045" y="142829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Oval 96"/>
                <p:cNvSpPr/>
                <p:nvPr/>
              </p:nvSpPr>
              <p:spPr>
                <a:xfrm>
                  <a:off x="2493045" y="149480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Oval 97"/>
                <p:cNvSpPr/>
                <p:nvPr/>
              </p:nvSpPr>
              <p:spPr>
                <a:xfrm>
                  <a:off x="2493612" y="1562289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9" name="Oval 98"/>
                <p:cNvSpPr/>
                <p:nvPr/>
              </p:nvSpPr>
              <p:spPr>
                <a:xfrm>
                  <a:off x="2493612" y="1628800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0" name="Oval 99"/>
                <p:cNvSpPr/>
                <p:nvPr/>
              </p:nvSpPr>
              <p:spPr>
                <a:xfrm>
                  <a:off x="2493045" y="1699815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Oval 100"/>
                <p:cNvSpPr/>
                <p:nvPr/>
              </p:nvSpPr>
              <p:spPr>
                <a:xfrm>
                  <a:off x="2493045" y="1766326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2" name="Oval 101"/>
                <p:cNvSpPr/>
                <p:nvPr/>
              </p:nvSpPr>
              <p:spPr>
                <a:xfrm>
                  <a:off x="2493612" y="183380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Oval 102"/>
                <p:cNvSpPr/>
                <p:nvPr/>
              </p:nvSpPr>
              <p:spPr>
                <a:xfrm>
                  <a:off x="2493612" y="190031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Oval 103"/>
                <p:cNvSpPr/>
                <p:nvPr/>
              </p:nvSpPr>
              <p:spPr>
                <a:xfrm>
                  <a:off x="2493612" y="1967265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Oval 104"/>
                <p:cNvSpPr/>
                <p:nvPr/>
              </p:nvSpPr>
              <p:spPr>
                <a:xfrm>
                  <a:off x="2493612" y="2033776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Oval 105"/>
                <p:cNvSpPr/>
                <p:nvPr/>
              </p:nvSpPr>
              <p:spPr>
                <a:xfrm>
                  <a:off x="2494179" y="2101257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Oval 106"/>
                <p:cNvSpPr/>
                <p:nvPr/>
              </p:nvSpPr>
              <p:spPr>
                <a:xfrm>
                  <a:off x="2494179" y="2167768"/>
                  <a:ext cx="45719" cy="45719"/>
                </a:xfrm>
                <a:prstGeom prst="ellipse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8" name="Oval 107"/>
              <p:cNvSpPr/>
              <p:nvPr/>
            </p:nvSpPr>
            <p:spPr>
              <a:xfrm>
                <a:off x="2322018" y="6065723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2322018" y="6132234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2322585" y="6199715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2322585" y="6266226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/>
              <p:cNvSpPr/>
              <p:nvPr/>
            </p:nvSpPr>
            <p:spPr>
              <a:xfrm>
                <a:off x="2322585" y="6333173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/>
              <p:cNvSpPr/>
              <p:nvPr/>
            </p:nvSpPr>
            <p:spPr>
              <a:xfrm>
                <a:off x="2322585" y="6399684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2324595" y="6467396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2324595" y="6534343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Oval 115"/>
              <p:cNvSpPr/>
              <p:nvPr/>
            </p:nvSpPr>
            <p:spPr>
              <a:xfrm>
                <a:off x="2324595" y="6600854"/>
                <a:ext cx="45719" cy="45719"/>
              </a:xfrm>
              <a:prstGeom prst="ellipse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53" name="Straight Connector 152"/>
            <p:cNvCxnSpPr>
              <a:stCxn id="3" idx="6"/>
              <a:endCxn id="118" idx="2"/>
            </p:cNvCxnSpPr>
            <p:nvPr/>
          </p:nvCxnSpPr>
          <p:spPr>
            <a:xfrm>
              <a:off x="2953937" y="703231"/>
              <a:ext cx="1649895" cy="66460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>
              <a:stCxn id="116" idx="6"/>
            </p:cNvCxnSpPr>
            <p:nvPr/>
          </p:nvCxnSpPr>
          <p:spPr>
            <a:xfrm flipV="1">
              <a:off x="2963519" y="5774650"/>
              <a:ext cx="1656590" cy="8490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>
              <a:stCxn id="19" idx="5"/>
              <a:endCxn id="119" idx="2"/>
            </p:cNvCxnSpPr>
            <p:nvPr/>
          </p:nvCxnSpPr>
          <p:spPr>
            <a:xfrm>
              <a:off x="2947242" y="785906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2953937" y="869374"/>
              <a:ext cx="1649895" cy="66460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>
              <a:endCxn id="146" idx="3"/>
            </p:cNvCxnSpPr>
            <p:nvPr/>
          </p:nvCxnSpPr>
          <p:spPr>
            <a:xfrm flipV="1">
              <a:off x="2947242" y="5656058"/>
              <a:ext cx="1672497" cy="9011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>
              <a:off x="2947242" y="952049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>
              <a:endCxn id="145" idx="3"/>
            </p:cNvCxnSpPr>
            <p:nvPr/>
          </p:nvCxnSpPr>
          <p:spPr>
            <a:xfrm flipV="1">
              <a:off x="2963519" y="5504821"/>
              <a:ext cx="1656220" cy="97392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>
              <a:endCxn id="144" idx="2"/>
            </p:cNvCxnSpPr>
            <p:nvPr/>
          </p:nvCxnSpPr>
          <p:spPr>
            <a:xfrm flipV="1">
              <a:off x="2960312" y="5313847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>
            <a:xfrm flipV="1">
              <a:off x="2968025" y="5189963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>
              <a:endCxn id="121" idx="1"/>
            </p:cNvCxnSpPr>
            <p:nvPr/>
          </p:nvCxnSpPr>
          <p:spPr>
            <a:xfrm>
              <a:off x="2947242" y="1053353"/>
              <a:ext cx="1672497" cy="73449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>
              <a:endCxn id="126" idx="2"/>
            </p:cNvCxnSpPr>
            <p:nvPr/>
          </p:nvCxnSpPr>
          <p:spPr>
            <a:xfrm>
              <a:off x="2917800" y="1775919"/>
              <a:ext cx="1686032" cy="80501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>
              <a:endCxn id="123" idx="2"/>
            </p:cNvCxnSpPr>
            <p:nvPr/>
          </p:nvCxnSpPr>
          <p:spPr>
            <a:xfrm>
              <a:off x="2947242" y="1250884"/>
              <a:ext cx="1656590" cy="87765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>
              <a:off x="2947242" y="1714901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>
              <a:off x="2947242" y="2306888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>
              <a:endCxn id="122" idx="2"/>
            </p:cNvCxnSpPr>
            <p:nvPr/>
          </p:nvCxnSpPr>
          <p:spPr>
            <a:xfrm>
              <a:off x="2947242" y="1120300"/>
              <a:ext cx="1656590" cy="85718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>
              <a:off x="2968025" y="1518883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>
              <a:off x="2953937" y="1977485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>
              <a:off x="2947242" y="2152104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>
              <a:stCxn id="51" idx="5"/>
              <a:endCxn id="130" idx="2"/>
            </p:cNvCxnSpPr>
            <p:nvPr/>
          </p:nvCxnSpPr>
          <p:spPr>
            <a:xfrm>
              <a:off x="2949510" y="2402312"/>
              <a:ext cx="1654322" cy="78827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>
              <a:endCxn id="131" idx="2"/>
            </p:cNvCxnSpPr>
            <p:nvPr/>
          </p:nvCxnSpPr>
          <p:spPr>
            <a:xfrm>
              <a:off x="2947242" y="2518592"/>
              <a:ext cx="1656590" cy="82304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>
              <a:endCxn id="132" idx="2"/>
            </p:cNvCxnSpPr>
            <p:nvPr/>
          </p:nvCxnSpPr>
          <p:spPr>
            <a:xfrm>
              <a:off x="2947242" y="2592402"/>
              <a:ext cx="1656590" cy="89869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flipV="1">
              <a:off x="2952514" y="5138812"/>
              <a:ext cx="1656590" cy="8490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flipV="1">
              <a:off x="2936237" y="5020220"/>
              <a:ext cx="1672497" cy="9011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/>
          </p:nvCxnSpPr>
          <p:spPr>
            <a:xfrm flipV="1">
              <a:off x="2952514" y="4868983"/>
              <a:ext cx="1656220" cy="97392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/>
          </p:nvCxnSpPr>
          <p:spPr>
            <a:xfrm flipV="1">
              <a:off x="2949307" y="4678009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/>
          </p:nvCxnSpPr>
          <p:spPr>
            <a:xfrm flipV="1">
              <a:off x="2957020" y="4554125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/>
          </p:nvCxnSpPr>
          <p:spPr>
            <a:xfrm flipV="1">
              <a:off x="2952144" y="4398266"/>
              <a:ext cx="1656590" cy="8490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/>
          </p:nvCxnSpPr>
          <p:spPr>
            <a:xfrm flipV="1">
              <a:off x="2935867" y="4279674"/>
              <a:ext cx="1672497" cy="9011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/>
          </p:nvCxnSpPr>
          <p:spPr>
            <a:xfrm flipV="1">
              <a:off x="2952144" y="4128437"/>
              <a:ext cx="1656220" cy="97392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/>
            <p:cNvCxnSpPr/>
            <p:nvPr/>
          </p:nvCxnSpPr>
          <p:spPr>
            <a:xfrm flipV="1">
              <a:off x="2948937" y="3937463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/>
            <p:cNvCxnSpPr/>
            <p:nvPr/>
          </p:nvCxnSpPr>
          <p:spPr>
            <a:xfrm flipV="1">
              <a:off x="2956650" y="3813579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>
              <a:stCxn id="56" idx="5"/>
            </p:cNvCxnSpPr>
            <p:nvPr/>
          </p:nvCxnSpPr>
          <p:spPr>
            <a:xfrm>
              <a:off x="2950644" y="2737243"/>
              <a:ext cx="1669095" cy="90743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/>
          </p:nvCxnSpPr>
          <p:spPr>
            <a:xfrm flipV="1">
              <a:off x="2968025" y="3646332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/>
          </p:nvCxnSpPr>
          <p:spPr>
            <a:xfrm flipV="1">
              <a:off x="2952144" y="3624609"/>
              <a:ext cx="1656590" cy="8490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/>
          </p:nvCxnSpPr>
          <p:spPr>
            <a:xfrm flipV="1">
              <a:off x="2935867" y="3506017"/>
              <a:ext cx="1672497" cy="9011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/>
          </p:nvCxnSpPr>
          <p:spPr>
            <a:xfrm flipV="1">
              <a:off x="2952144" y="3354780"/>
              <a:ext cx="1656220" cy="97392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/>
          </p:nvCxnSpPr>
          <p:spPr>
            <a:xfrm flipV="1">
              <a:off x="2948937" y="3163806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/>
          </p:nvCxnSpPr>
          <p:spPr>
            <a:xfrm flipV="1">
              <a:off x="2956650" y="3039922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/>
          </p:nvCxnSpPr>
          <p:spPr>
            <a:xfrm flipV="1">
              <a:off x="2941139" y="2988771"/>
              <a:ext cx="1656590" cy="8490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 flipV="1">
              <a:off x="2924862" y="2870179"/>
              <a:ext cx="1672497" cy="9011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 flipV="1">
              <a:off x="2941139" y="2718942"/>
              <a:ext cx="1656220" cy="97392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flipV="1">
              <a:off x="2937932" y="2527968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>
              <a:endCxn id="125" idx="2"/>
            </p:cNvCxnSpPr>
            <p:nvPr/>
          </p:nvCxnSpPr>
          <p:spPr>
            <a:xfrm flipV="1">
              <a:off x="2945645" y="2429699"/>
              <a:ext cx="1658187" cy="107737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flipV="1">
              <a:off x="2940769" y="2248225"/>
              <a:ext cx="1656590" cy="8490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 flipV="1">
              <a:off x="2924492" y="2129633"/>
              <a:ext cx="1672497" cy="9011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/>
            <p:cNvCxnSpPr/>
            <p:nvPr/>
          </p:nvCxnSpPr>
          <p:spPr>
            <a:xfrm flipV="1">
              <a:off x="2940769" y="1978396"/>
              <a:ext cx="1656220" cy="97392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/>
          </p:nvCxnSpPr>
          <p:spPr>
            <a:xfrm flipV="1">
              <a:off x="2937562" y="1787422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/>
            <p:cNvCxnSpPr/>
            <p:nvPr/>
          </p:nvCxnSpPr>
          <p:spPr>
            <a:xfrm flipV="1">
              <a:off x="2945275" y="1663538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/>
            <p:cNvCxnSpPr/>
            <p:nvPr/>
          </p:nvCxnSpPr>
          <p:spPr>
            <a:xfrm flipV="1">
              <a:off x="2956650" y="1496291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>
              <a:stCxn id="48" idx="5"/>
              <a:endCxn id="118" idx="2"/>
            </p:cNvCxnSpPr>
            <p:nvPr/>
          </p:nvCxnSpPr>
          <p:spPr>
            <a:xfrm flipV="1">
              <a:off x="2950077" y="1367833"/>
              <a:ext cx="1653755" cy="83044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/>
            <p:cNvCxnSpPr>
              <a:stCxn id="36" idx="5"/>
              <a:endCxn id="122" idx="2"/>
            </p:cNvCxnSpPr>
            <p:nvPr/>
          </p:nvCxnSpPr>
          <p:spPr>
            <a:xfrm>
              <a:off x="2948376" y="1392355"/>
              <a:ext cx="1655456" cy="58513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/>
            <p:cNvCxnSpPr>
              <a:stCxn id="40" idx="5"/>
              <a:endCxn id="120" idx="3"/>
            </p:cNvCxnSpPr>
            <p:nvPr/>
          </p:nvCxnSpPr>
          <p:spPr>
            <a:xfrm>
              <a:off x="2948943" y="1659805"/>
              <a:ext cx="1670796" cy="5227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>
              <a:stCxn id="119" idx="2"/>
              <a:endCxn id="39" idx="5"/>
            </p:cNvCxnSpPr>
            <p:nvPr/>
          </p:nvCxnSpPr>
          <p:spPr>
            <a:xfrm flipH="1">
              <a:off x="2948376" y="1518883"/>
              <a:ext cx="1655456" cy="7344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>
              <a:stCxn id="3" idx="5"/>
              <a:endCxn id="122" idx="1"/>
            </p:cNvCxnSpPr>
            <p:nvPr/>
          </p:nvCxnSpPr>
          <p:spPr>
            <a:xfrm>
              <a:off x="2947242" y="719395"/>
              <a:ext cx="1672497" cy="121968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/>
            <p:cNvCxnSpPr>
              <a:endCxn id="147" idx="2"/>
            </p:cNvCxnSpPr>
            <p:nvPr/>
          </p:nvCxnSpPr>
          <p:spPr>
            <a:xfrm>
              <a:off x="2939160" y="5684374"/>
              <a:ext cx="1664672" cy="8433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/>
            <p:cNvCxnSpPr>
              <a:stCxn id="108" idx="6"/>
              <a:endCxn id="147" idx="3"/>
            </p:cNvCxnSpPr>
            <p:nvPr/>
          </p:nvCxnSpPr>
          <p:spPr>
            <a:xfrm flipV="1">
              <a:off x="2960942" y="5807108"/>
              <a:ext cx="1658797" cy="28147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/>
            <p:cNvCxnSpPr>
              <a:endCxn id="147" idx="3"/>
            </p:cNvCxnSpPr>
            <p:nvPr/>
          </p:nvCxnSpPr>
          <p:spPr>
            <a:xfrm>
              <a:off x="2983932" y="5788605"/>
              <a:ext cx="1635807" cy="1850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/>
            <p:cNvCxnSpPr>
              <a:endCxn id="95" idx="5"/>
            </p:cNvCxnSpPr>
            <p:nvPr/>
          </p:nvCxnSpPr>
          <p:spPr>
            <a:xfrm flipH="1" flipV="1">
              <a:off x="2955318" y="5228987"/>
              <a:ext cx="1610987" cy="55085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/>
            <p:cNvCxnSpPr>
              <a:stCxn id="3" idx="5"/>
              <a:endCxn id="128" idx="2"/>
            </p:cNvCxnSpPr>
            <p:nvPr/>
          </p:nvCxnSpPr>
          <p:spPr>
            <a:xfrm>
              <a:off x="2947242" y="719395"/>
              <a:ext cx="1656590" cy="216738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/>
            <p:cNvCxnSpPr>
              <a:endCxn id="147" idx="3"/>
            </p:cNvCxnSpPr>
            <p:nvPr/>
          </p:nvCxnSpPr>
          <p:spPr>
            <a:xfrm flipV="1">
              <a:off x="2956650" y="5807108"/>
              <a:ext cx="1663089" cy="10100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>
              <a:endCxn id="147" idx="2"/>
            </p:cNvCxnSpPr>
            <p:nvPr/>
          </p:nvCxnSpPr>
          <p:spPr>
            <a:xfrm>
              <a:off x="2958611" y="5582385"/>
              <a:ext cx="1645221" cy="18632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>
              <a:endCxn id="98" idx="6"/>
            </p:cNvCxnSpPr>
            <p:nvPr/>
          </p:nvCxnSpPr>
          <p:spPr>
            <a:xfrm flipH="1" flipV="1">
              <a:off x="2962580" y="5413762"/>
              <a:ext cx="1656220" cy="37484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/>
          </p:nvCxnSpPr>
          <p:spPr>
            <a:xfrm>
              <a:off x="2930498" y="4966536"/>
              <a:ext cx="1654322" cy="78827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>
              <a:endCxn id="131" idx="2"/>
            </p:cNvCxnSpPr>
            <p:nvPr/>
          </p:nvCxnSpPr>
          <p:spPr>
            <a:xfrm>
              <a:off x="2960312" y="1320133"/>
              <a:ext cx="1643520" cy="202150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>
              <a:endCxn id="100" idx="5"/>
            </p:cNvCxnSpPr>
            <p:nvPr/>
          </p:nvCxnSpPr>
          <p:spPr>
            <a:xfrm flipH="1">
              <a:off x="2955318" y="1827080"/>
              <a:ext cx="1644852" cy="374037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>
              <a:stCxn id="116" idx="6"/>
              <a:endCxn id="118" idx="2"/>
            </p:cNvCxnSpPr>
            <p:nvPr/>
          </p:nvCxnSpPr>
          <p:spPr>
            <a:xfrm flipV="1">
              <a:off x="2963519" y="1367833"/>
              <a:ext cx="1640313" cy="525588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/>
          </p:nvCxnSpPr>
          <p:spPr>
            <a:xfrm flipV="1">
              <a:off x="2968025" y="4733321"/>
              <a:ext cx="1656590" cy="8490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/>
          </p:nvCxnSpPr>
          <p:spPr>
            <a:xfrm flipV="1">
              <a:off x="2968025" y="4640790"/>
              <a:ext cx="1672497" cy="9011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/>
            <p:nvPr/>
          </p:nvCxnSpPr>
          <p:spPr>
            <a:xfrm flipV="1">
              <a:off x="2962580" y="4496270"/>
              <a:ext cx="1656220" cy="97392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/>
          </p:nvCxnSpPr>
          <p:spPr>
            <a:xfrm flipV="1">
              <a:off x="2959178" y="2801540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/>
            <p:cNvCxnSpPr/>
            <p:nvPr/>
          </p:nvCxnSpPr>
          <p:spPr>
            <a:xfrm flipV="1">
              <a:off x="2958611" y="4302214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/>
            <p:nvPr/>
          </p:nvCxnSpPr>
          <p:spPr>
            <a:xfrm flipV="1">
              <a:off x="2968025" y="3099124"/>
              <a:ext cx="1656590" cy="8490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/>
            <p:nvPr/>
          </p:nvCxnSpPr>
          <p:spPr>
            <a:xfrm flipV="1">
              <a:off x="2953937" y="3644673"/>
              <a:ext cx="1672497" cy="9011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/>
            <p:cNvCxnSpPr/>
            <p:nvPr/>
          </p:nvCxnSpPr>
          <p:spPr>
            <a:xfrm flipV="1">
              <a:off x="2995686" y="3697286"/>
              <a:ext cx="1656220" cy="97392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/>
            <p:cNvCxnSpPr/>
            <p:nvPr/>
          </p:nvCxnSpPr>
          <p:spPr>
            <a:xfrm flipV="1">
              <a:off x="2995686" y="3490233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/>
            <p:nvPr/>
          </p:nvCxnSpPr>
          <p:spPr>
            <a:xfrm flipV="1">
              <a:off x="2966318" y="2162011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>
              <a:endCxn id="122" idx="3"/>
            </p:cNvCxnSpPr>
            <p:nvPr/>
          </p:nvCxnSpPr>
          <p:spPr>
            <a:xfrm flipV="1">
              <a:off x="2961509" y="2015888"/>
              <a:ext cx="1658230" cy="114791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/>
            <p:nvPr/>
          </p:nvCxnSpPr>
          <p:spPr>
            <a:xfrm>
              <a:off x="2939160" y="2976003"/>
              <a:ext cx="1649895" cy="66460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/>
            <p:nvPr/>
          </p:nvCxnSpPr>
          <p:spPr>
            <a:xfrm>
              <a:off x="2932465" y="3058678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/>
            <p:cNvCxnSpPr/>
            <p:nvPr/>
          </p:nvCxnSpPr>
          <p:spPr>
            <a:xfrm>
              <a:off x="2939160" y="3142146"/>
              <a:ext cx="1649895" cy="66460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/>
            <p:cNvCxnSpPr/>
            <p:nvPr/>
          </p:nvCxnSpPr>
          <p:spPr>
            <a:xfrm>
              <a:off x="2932465" y="3224821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/>
            <p:cNvCxnSpPr/>
            <p:nvPr/>
          </p:nvCxnSpPr>
          <p:spPr>
            <a:xfrm>
              <a:off x="2932465" y="3326125"/>
              <a:ext cx="1672497" cy="73449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/>
            <p:cNvCxnSpPr/>
            <p:nvPr/>
          </p:nvCxnSpPr>
          <p:spPr>
            <a:xfrm>
              <a:off x="2960312" y="4106059"/>
              <a:ext cx="1686032" cy="80501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/>
            <p:cNvCxnSpPr/>
            <p:nvPr/>
          </p:nvCxnSpPr>
          <p:spPr>
            <a:xfrm>
              <a:off x="2932465" y="3523656"/>
              <a:ext cx="1656590" cy="87765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/>
            <p:cNvCxnSpPr/>
            <p:nvPr/>
          </p:nvCxnSpPr>
          <p:spPr>
            <a:xfrm>
              <a:off x="2932465" y="3987673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/>
            <p:cNvCxnSpPr/>
            <p:nvPr/>
          </p:nvCxnSpPr>
          <p:spPr>
            <a:xfrm>
              <a:off x="2932465" y="4579660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/>
            <p:cNvCxnSpPr/>
            <p:nvPr/>
          </p:nvCxnSpPr>
          <p:spPr>
            <a:xfrm>
              <a:off x="2932465" y="3393072"/>
              <a:ext cx="1656590" cy="85718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/>
            <p:cNvCxnSpPr/>
            <p:nvPr/>
          </p:nvCxnSpPr>
          <p:spPr>
            <a:xfrm>
              <a:off x="2953248" y="3791655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/>
            <p:nvPr/>
          </p:nvCxnSpPr>
          <p:spPr>
            <a:xfrm>
              <a:off x="2939160" y="4250257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/>
            <p:cNvCxnSpPr/>
            <p:nvPr/>
          </p:nvCxnSpPr>
          <p:spPr>
            <a:xfrm>
              <a:off x="2932465" y="4424876"/>
              <a:ext cx="1656590" cy="73297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/>
            <p:cNvCxnSpPr/>
            <p:nvPr/>
          </p:nvCxnSpPr>
          <p:spPr>
            <a:xfrm>
              <a:off x="2934733" y="4675084"/>
              <a:ext cx="1654322" cy="78827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/>
            <p:cNvCxnSpPr/>
            <p:nvPr/>
          </p:nvCxnSpPr>
          <p:spPr>
            <a:xfrm>
              <a:off x="2932465" y="4791364"/>
              <a:ext cx="1656590" cy="82304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/>
            <p:cNvCxnSpPr/>
            <p:nvPr/>
          </p:nvCxnSpPr>
          <p:spPr>
            <a:xfrm>
              <a:off x="2932465" y="4865174"/>
              <a:ext cx="1656590" cy="89869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/>
            <p:cNvCxnSpPr>
              <a:endCxn id="119" idx="2"/>
            </p:cNvCxnSpPr>
            <p:nvPr/>
          </p:nvCxnSpPr>
          <p:spPr>
            <a:xfrm flipV="1">
              <a:off x="2935867" y="1518883"/>
              <a:ext cx="1667965" cy="349113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/>
            <p:cNvCxnSpPr/>
            <p:nvPr/>
          </p:nvCxnSpPr>
          <p:spPr>
            <a:xfrm flipV="1">
              <a:off x="2926362" y="5261543"/>
              <a:ext cx="1656590" cy="8490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/>
            <p:cNvCxnSpPr/>
            <p:nvPr/>
          </p:nvCxnSpPr>
          <p:spPr>
            <a:xfrm flipV="1">
              <a:off x="2910085" y="5142951"/>
              <a:ext cx="1672497" cy="9011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/>
            <p:cNvCxnSpPr/>
            <p:nvPr/>
          </p:nvCxnSpPr>
          <p:spPr>
            <a:xfrm flipV="1">
              <a:off x="2926362" y="4991714"/>
              <a:ext cx="1656220" cy="97392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/>
            <p:cNvCxnSpPr>
              <a:endCxn id="140" idx="3"/>
            </p:cNvCxnSpPr>
            <p:nvPr/>
          </p:nvCxnSpPr>
          <p:spPr>
            <a:xfrm flipV="1">
              <a:off x="2923155" y="4742598"/>
              <a:ext cx="1696584" cy="116113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/>
            <p:cNvCxnSpPr/>
            <p:nvPr/>
          </p:nvCxnSpPr>
          <p:spPr>
            <a:xfrm flipV="1">
              <a:off x="2930868" y="4676856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/>
            <p:nvPr/>
          </p:nvCxnSpPr>
          <p:spPr>
            <a:xfrm flipV="1">
              <a:off x="2925992" y="4520997"/>
              <a:ext cx="1656590" cy="8490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V="1">
              <a:off x="2909715" y="4402405"/>
              <a:ext cx="1672497" cy="9011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/>
            <p:cNvCxnSpPr/>
            <p:nvPr/>
          </p:nvCxnSpPr>
          <p:spPr>
            <a:xfrm flipV="1">
              <a:off x="2925992" y="4251168"/>
              <a:ext cx="1656220" cy="97392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/>
            <p:nvPr/>
          </p:nvCxnSpPr>
          <p:spPr>
            <a:xfrm flipV="1">
              <a:off x="2922785" y="4060194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/>
            <p:cNvCxnSpPr/>
            <p:nvPr/>
          </p:nvCxnSpPr>
          <p:spPr>
            <a:xfrm flipV="1">
              <a:off x="2930498" y="3936310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/>
            <p:cNvCxnSpPr/>
            <p:nvPr/>
          </p:nvCxnSpPr>
          <p:spPr>
            <a:xfrm flipV="1">
              <a:off x="2941873" y="3769063"/>
              <a:ext cx="1643520" cy="110298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/>
            <p:cNvCxnSpPr>
              <a:stCxn id="30" idx="2"/>
              <a:endCxn id="135" idx="2"/>
            </p:cNvCxnSpPr>
            <p:nvPr/>
          </p:nvCxnSpPr>
          <p:spPr>
            <a:xfrm>
              <a:off x="2908785" y="970681"/>
              <a:ext cx="1695047" cy="297526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/>
            <p:cNvCxnSpPr>
              <a:stCxn id="110" idx="5"/>
              <a:endCxn id="144" idx="3"/>
            </p:cNvCxnSpPr>
            <p:nvPr/>
          </p:nvCxnSpPr>
          <p:spPr>
            <a:xfrm flipV="1">
              <a:off x="2954814" y="5352250"/>
              <a:ext cx="1664925" cy="88648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/>
            <p:cNvCxnSpPr>
              <a:endCxn id="118" idx="2"/>
            </p:cNvCxnSpPr>
            <p:nvPr/>
          </p:nvCxnSpPr>
          <p:spPr>
            <a:xfrm flipV="1">
              <a:off x="2957020" y="1367833"/>
              <a:ext cx="1646812" cy="113808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>
              <a:stCxn id="3" idx="4"/>
              <a:endCxn id="140" idx="3"/>
            </p:cNvCxnSpPr>
            <p:nvPr/>
          </p:nvCxnSpPr>
          <p:spPr>
            <a:xfrm>
              <a:off x="2931078" y="726090"/>
              <a:ext cx="1688661" cy="401650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/>
            <p:cNvCxnSpPr>
              <a:stCxn id="112" idx="6"/>
              <a:endCxn id="144" idx="3"/>
            </p:cNvCxnSpPr>
            <p:nvPr/>
          </p:nvCxnSpPr>
          <p:spPr>
            <a:xfrm flipV="1">
              <a:off x="2961509" y="5352250"/>
              <a:ext cx="1658230" cy="100378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>
              <a:stCxn id="146" idx="3"/>
              <a:endCxn id="109" idx="6"/>
            </p:cNvCxnSpPr>
            <p:nvPr/>
          </p:nvCxnSpPr>
          <p:spPr>
            <a:xfrm flipH="1">
              <a:off x="2960942" y="5656058"/>
              <a:ext cx="1658797" cy="49903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>
              <a:stCxn id="3" idx="5"/>
              <a:endCxn id="147" idx="2"/>
            </p:cNvCxnSpPr>
            <p:nvPr/>
          </p:nvCxnSpPr>
          <p:spPr>
            <a:xfrm>
              <a:off x="2947242" y="719395"/>
              <a:ext cx="1656590" cy="504931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>
              <a:endCxn id="118" idx="2"/>
            </p:cNvCxnSpPr>
            <p:nvPr/>
          </p:nvCxnSpPr>
          <p:spPr>
            <a:xfrm flipV="1">
              <a:off x="2968025" y="1367833"/>
              <a:ext cx="1635807" cy="8588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/>
            <p:cNvCxnSpPr>
              <a:stCxn id="125" idx="2"/>
              <a:endCxn id="49" idx="5"/>
            </p:cNvCxnSpPr>
            <p:nvPr/>
          </p:nvCxnSpPr>
          <p:spPr>
            <a:xfrm flipH="1" flipV="1">
              <a:off x="2950077" y="2264786"/>
              <a:ext cx="1653755" cy="16491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/>
            <p:cNvCxnSpPr>
              <a:stCxn id="143" idx="2"/>
              <a:endCxn id="47" idx="6"/>
            </p:cNvCxnSpPr>
            <p:nvPr/>
          </p:nvCxnSpPr>
          <p:spPr>
            <a:xfrm flipH="1" flipV="1">
              <a:off x="2956205" y="2114630"/>
              <a:ext cx="1647627" cy="304442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/>
            <p:cNvCxnSpPr>
              <a:stCxn id="46" idx="5"/>
              <a:endCxn id="124" idx="3"/>
            </p:cNvCxnSpPr>
            <p:nvPr/>
          </p:nvCxnSpPr>
          <p:spPr>
            <a:xfrm>
              <a:off x="2949510" y="2064283"/>
              <a:ext cx="1670229" cy="25124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/>
            <p:cNvCxnSpPr>
              <a:stCxn id="44" idx="6"/>
              <a:endCxn id="124" idx="2"/>
            </p:cNvCxnSpPr>
            <p:nvPr/>
          </p:nvCxnSpPr>
          <p:spPr>
            <a:xfrm>
              <a:off x="2956205" y="1914661"/>
              <a:ext cx="1647627" cy="36246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/>
            <p:cNvCxnSpPr>
              <a:stCxn id="43" idx="5"/>
              <a:endCxn id="123" idx="2"/>
            </p:cNvCxnSpPr>
            <p:nvPr/>
          </p:nvCxnSpPr>
          <p:spPr>
            <a:xfrm>
              <a:off x="2948943" y="1863344"/>
              <a:ext cx="1654889" cy="26519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/>
            <p:cNvCxnSpPr>
              <a:stCxn id="121" idx="3"/>
              <a:endCxn id="41" idx="5"/>
            </p:cNvCxnSpPr>
            <p:nvPr/>
          </p:nvCxnSpPr>
          <p:spPr>
            <a:xfrm flipH="1" flipV="1">
              <a:off x="2948943" y="1726316"/>
              <a:ext cx="1670796" cy="13833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/>
            <p:cNvCxnSpPr>
              <a:stCxn id="116" idx="5"/>
              <a:endCxn id="128" idx="3"/>
            </p:cNvCxnSpPr>
            <p:nvPr/>
          </p:nvCxnSpPr>
          <p:spPr>
            <a:xfrm flipV="1">
              <a:off x="2956824" y="2925183"/>
              <a:ext cx="1662915" cy="371469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/>
            <p:cNvCxnSpPr>
              <a:stCxn id="115" idx="6"/>
              <a:endCxn id="144" idx="3"/>
            </p:cNvCxnSpPr>
            <p:nvPr/>
          </p:nvCxnSpPr>
          <p:spPr>
            <a:xfrm flipV="1">
              <a:off x="2963519" y="5352250"/>
              <a:ext cx="1656220" cy="120495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/>
            <p:cNvCxnSpPr>
              <a:stCxn id="50" idx="5"/>
              <a:endCxn id="118" idx="2"/>
            </p:cNvCxnSpPr>
            <p:nvPr/>
          </p:nvCxnSpPr>
          <p:spPr>
            <a:xfrm flipV="1">
              <a:off x="2949510" y="1367833"/>
              <a:ext cx="1654322" cy="96796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/>
            <p:cNvCxnSpPr>
              <a:stCxn id="112" idx="6"/>
              <a:endCxn id="146" idx="3"/>
            </p:cNvCxnSpPr>
            <p:nvPr/>
          </p:nvCxnSpPr>
          <p:spPr>
            <a:xfrm flipV="1">
              <a:off x="2961509" y="5656058"/>
              <a:ext cx="1658230" cy="69997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/>
            <p:cNvCxnSpPr>
              <a:stCxn id="114" idx="5"/>
              <a:endCxn id="147" idx="1"/>
            </p:cNvCxnSpPr>
            <p:nvPr/>
          </p:nvCxnSpPr>
          <p:spPr>
            <a:xfrm flipV="1">
              <a:off x="2956824" y="5730301"/>
              <a:ext cx="1662915" cy="77611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/>
            <p:cNvCxnSpPr>
              <a:stCxn id="119" idx="2"/>
              <a:endCxn id="38" idx="5"/>
            </p:cNvCxnSpPr>
            <p:nvPr/>
          </p:nvCxnSpPr>
          <p:spPr>
            <a:xfrm flipH="1">
              <a:off x="2948376" y="1518883"/>
              <a:ext cx="1655456" cy="693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/>
            <p:cNvCxnSpPr>
              <a:stCxn id="119" idx="2"/>
              <a:endCxn id="33" idx="5"/>
            </p:cNvCxnSpPr>
            <p:nvPr/>
          </p:nvCxnSpPr>
          <p:spPr>
            <a:xfrm flipH="1" flipV="1">
              <a:off x="2948376" y="1187348"/>
              <a:ext cx="1655456" cy="33153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/>
            <p:cNvCxnSpPr>
              <a:stCxn id="30" idx="5"/>
              <a:endCxn id="118" idx="2"/>
            </p:cNvCxnSpPr>
            <p:nvPr/>
          </p:nvCxnSpPr>
          <p:spPr>
            <a:xfrm>
              <a:off x="2947809" y="986845"/>
              <a:ext cx="1656023" cy="38098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/>
            <p:cNvCxnSpPr>
              <a:stCxn id="86" idx="5"/>
              <a:endCxn id="125" idx="2"/>
            </p:cNvCxnSpPr>
            <p:nvPr/>
          </p:nvCxnSpPr>
          <p:spPr>
            <a:xfrm flipV="1">
              <a:off x="2954184" y="2429699"/>
              <a:ext cx="1649648" cy="226559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Connector 408"/>
            <p:cNvCxnSpPr>
              <a:stCxn id="126" idx="3"/>
              <a:endCxn id="85" idx="5"/>
            </p:cNvCxnSpPr>
            <p:nvPr/>
          </p:nvCxnSpPr>
          <p:spPr>
            <a:xfrm flipH="1">
              <a:off x="2954184" y="2619339"/>
              <a:ext cx="1665555" cy="20094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/>
            <p:cNvCxnSpPr>
              <a:stCxn id="123" idx="2"/>
              <a:endCxn id="81" idx="5"/>
            </p:cNvCxnSpPr>
            <p:nvPr/>
          </p:nvCxnSpPr>
          <p:spPr>
            <a:xfrm flipH="1">
              <a:off x="2954184" y="2128535"/>
              <a:ext cx="1649648" cy="222873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/>
            <p:cNvCxnSpPr>
              <a:stCxn id="77" idx="6"/>
              <a:endCxn id="131" idx="2"/>
            </p:cNvCxnSpPr>
            <p:nvPr/>
          </p:nvCxnSpPr>
          <p:spPr>
            <a:xfrm flipV="1">
              <a:off x="2960312" y="3341638"/>
              <a:ext cx="1643520" cy="73201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/>
            <p:cNvCxnSpPr>
              <a:stCxn id="124" idx="2"/>
              <a:endCxn id="66" idx="5"/>
            </p:cNvCxnSpPr>
            <p:nvPr/>
          </p:nvCxnSpPr>
          <p:spPr>
            <a:xfrm flipH="1">
              <a:off x="2951916" y="2277128"/>
              <a:ext cx="1651916" cy="114022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/>
            <p:cNvCxnSpPr>
              <a:stCxn id="126" idx="2"/>
              <a:endCxn id="65" idx="5"/>
            </p:cNvCxnSpPr>
            <p:nvPr/>
          </p:nvCxnSpPr>
          <p:spPr>
            <a:xfrm flipH="1">
              <a:off x="2952483" y="2580936"/>
              <a:ext cx="1651349" cy="76540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Straight Connector 425"/>
            <p:cNvCxnSpPr>
              <a:stCxn id="136" idx="2"/>
              <a:endCxn id="76" idx="5"/>
            </p:cNvCxnSpPr>
            <p:nvPr/>
          </p:nvCxnSpPr>
          <p:spPr>
            <a:xfrm flipH="1" flipV="1">
              <a:off x="2953050" y="4022335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/>
            <p:cNvCxnSpPr>
              <a:stCxn id="45" idx="5"/>
              <a:endCxn id="119" idx="2"/>
            </p:cNvCxnSpPr>
            <p:nvPr/>
          </p:nvCxnSpPr>
          <p:spPr>
            <a:xfrm flipV="1">
              <a:off x="2949510" y="1518883"/>
              <a:ext cx="1654322" cy="47845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9" name="Straight Connector 538"/>
            <p:cNvCxnSpPr/>
            <p:nvPr/>
          </p:nvCxnSpPr>
          <p:spPr>
            <a:xfrm flipH="1" flipV="1">
              <a:off x="2966318" y="3406048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Straight Connector 539"/>
            <p:cNvCxnSpPr/>
            <p:nvPr/>
          </p:nvCxnSpPr>
          <p:spPr>
            <a:xfrm flipH="1" flipV="1">
              <a:off x="2939173" y="3264998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1" name="Straight Connector 540"/>
            <p:cNvCxnSpPr/>
            <p:nvPr/>
          </p:nvCxnSpPr>
          <p:spPr>
            <a:xfrm flipH="1" flipV="1">
              <a:off x="2951349" y="2985040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2" name="Straight Connector 541"/>
            <p:cNvCxnSpPr>
              <a:stCxn id="124" idx="2"/>
              <a:endCxn id="35" idx="5"/>
            </p:cNvCxnSpPr>
            <p:nvPr/>
          </p:nvCxnSpPr>
          <p:spPr>
            <a:xfrm flipH="1" flipV="1">
              <a:off x="2947809" y="1324874"/>
              <a:ext cx="1656023" cy="95225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Connector 542"/>
            <p:cNvCxnSpPr>
              <a:stCxn id="130" idx="2"/>
              <a:endCxn id="76" idx="5"/>
            </p:cNvCxnSpPr>
            <p:nvPr/>
          </p:nvCxnSpPr>
          <p:spPr>
            <a:xfrm flipH="1">
              <a:off x="2953050" y="3190588"/>
              <a:ext cx="1650782" cy="83174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8" name="Straight Connector 547"/>
            <p:cNvCxnSpPr/>
            <p:nvPr/>
          </p:nvCxnSpPr>
          <p:spPr>
            <a:xfrm flipH="1" flipV="1">
              <a:off x="2939160" y="2594700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9" name="Straight Connector 548"/>
            <p:cNvCxnSpPr/>
            <p:nvPr/>
          </p:nvCxnSpPr>
          <p:spPr>
            <a:xfrm flipH="1" flipV="1">
              <a:off x="2962910" y="2802882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8" name="Straight Connector 597"/>
            <p:cNvCxnSpPr/>
            <p:nvPr/>
          </p:nvCxnSpPr>
          <p:spPr>
            <a:xfrm flipH="1" flipV="1">
              <a:off x="2959350" y="1752982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9" name="Straight Connector 598"/>
            <p:cNvCxnSpPr/>
            <p:nvPr/>
          </p:nvCxnSpPr>
          <p:spPr>
            <a:xfrm flipH="1" flipV="1">
              <a:off x="2946802" y="3717430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0" name="Straight Connector 599"/>
            <p:cNvCxnSpPr/>
            <p:nvPr/>
          </p:nvCxnSpPr>
          <p:spPr>
            <a:xfrm flipH="1" flipV="1">
              <a:off x="2942750" y="3573094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1" name="Straight Connector 600"/>
            <p:cNvCxnSpPr/>
            <p:nvPr/>
          </p:nvCxnSpPr>
          <p:spPr>
            <a:xfrm flipH="1" flipV="1">
              <a:off x="2956650" y="2497280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2" name="Straight Connector 601"/>
            <p:cNvCxnSpPr/>
            <p:nvPr/>
          </p:nvCxnSpPr>
          <p:spPr>
            <a:xfrm flipH="1" flipV="1">
              <a:off x="2961446" y="2050126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3" name="Straight Connector 602"/>
            <p:cNvCxnSpPr/>
            <p:nvPr/>
          </p:nvCxnSpPr>
          <p:spPr>
            <a:xfrm flipH="1" flipV="1">
              <a:off x="2957382" y="1295887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4" name="Straight Connector 603"/>
            <p:cNvCxnSpPr/>
            <p:nvPr/>
          </p:nvCxnSpPr>
          <p:spPr>
            <a:xfrm flipH="1" flipV="1">
              <a:off x="2959745" y="5538730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5" name="Straight Connector 604"/>
            <p:cNvCxnSpPr/>
            <p:nvPr/>
          </p:nvCxnSpPr>
          <p:spPr>
            <a:xfrm flipH="1" flipV="1">
              <a:off x="2949188" y="4175854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6" name="Straight Connector 605"/>
            <p:cNvCxnSpPr/>
            <p:nvPr/>
          </p:nvCxnSpPr>
          <p:spPr>
            <a:xfrm flipH="1" flipV="1">
              <a:off x="2938494" y="3859054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/>
            <p:cNvCxnSpPr/>
            <p:nvPr/>
          </p:nvCxnSpPr>
          <p:spPr>
            <a:xfrm flipH="1" flipV="1">
              <a:off x="2946688" y="1888097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8" name="Straight Connector 607"/>
            <p:cNvCxnSpPr/>
            <p:nvPr/>
          </p:nvCxnSpPr>
          <p:spPr>
            <a:xfrm flipH="1" flipV="1">
              <a:off x="2951551" y="5398960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9" name="Straight Connector 608"/>
            <p:cNvCxnSpPr/>
            <p:nvPr/>
          </p:nvCxnSpPr>
          <p:spPr>
            <a:xfrm flipH="1" flipV="1">
              <a:off x="2965639" y="5084421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0" name="Straight Connector 609"/>
            <p:cNvCxnSpPr/>
            <p:nvPr/>
          </p:nvCxnSpPr>
          <p:spPr>
            <a:xfrm flipH="1" flipV="1">
              <a:off x="2949188" y="5236818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1" name="Straight Connector 610"/>
            <p:cNvCxnSpPr/>
            <p:nvPr/>
          </p:nvCxnSpPr>
          <p:spPr>
            <a:xfrm flipH="1" flipV="1">
              <a:off x="2950504" y="4929110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2" name="Straight Connector 611"/>
            <p:cNvCxnSpPr/>
            <p:nvPr/>
          </p:nvCxnSpPr>
          <p:spPr>
            <a:xfrm flipH="1" flipV="1">
              <a:off x="2953144" y="4630243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3" name="Straight Connector 612"/>
            <p:cNvCxnSpPr/>
            <p:nvPr/>
          </p:nvCxnSpPr>
          <p:spPr>
            <a:xfrm flipH="1" flipV="1">
              <a:off x="2939994" y="4796243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4" name="Straight Connector 613"/>
            <p:cNvCxnSpPr/>
            <p:nvPr/>
          </p:nvCxnSpPr>
          <p:spPr>
            <a:xfrm flipH="1" flipV="1">
              <a:off x="2944968" y="4474356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5" name="Straight Connector 614"/>
            <p:cNvCxnSpPr/>
            <p:nvPr/>
          </p:nvCxnSpPr>
          <p:spPr>
            <a:xfrm flipH="1" flipV="1">
              <a:off x="2941695" y="4314944"/>
              <a:ext cx="1650782" cy="784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0" name="Straight Connector 689"/>
            <p:cNvCxnSpPr>
              <a:stCxn id="120" idx="2"/>
              <a:endCxn id="38" idx="5"/>
            </p:cNvCxnSpPr>
            <p:nvPr/>
          </p:nvCxnSpPr>
          <p:spPr>
            <a:xfrm flipH="1" flipV="1">
              <a:off x="2948376" y="1525813"/>
              <a:ext cx="1655456" cy="1478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1" name="Straight Connector 690"/>
            <p:cNvCxnSpPr>
              <a:stCxn id="144" idx="2"/>
              <a:endCxn id="109" idx="6"/>
            </p:cNvCxnSpPr>
            <p:nvPr/>
          </p:nvCxnSpPr>
          <p:spPr>
            <a:xfrm flipH="1">
              <a:off x="2960942" y="5313847"/>
              <a:ext cx="1642890" cy="84124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8" name="Straight Connector 697"/>
            <p:cNvCxnSpPr>
              <a:stCxn id="19" idx="5"/>
              <a:endCxn id="118" idx="2"/>
            </p:cNvCxnSpPr>
            <p:nvPr/>
          </p:nvCxnSpPr>
          <p:spPr>
            <a:xfrm>
              <a:off x="2947242" y="785906"/>
              <a:ext cx="1656590" cy="58192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9" name="Straight Connector 698"/>
            <p:cNvCxnSpPr>
              <a:stCxn id="19" idx="5"/>
              <a:endCxn id="122" idx="3"/>
            </p:cNvCxnSpPr>
            <p:nvPr/>
          </p:nvCxnSpPr>
          <p:spPr>
            <a:xfrm>
              <a:off x="2947242" y="785906"/>
              <a:ext cx="1672497" cy="122998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1" name="Straight Connector 700"/>
            <p:cNvCxnSpPr>
              <a:stCxn id="114" idx="6"/>
              <a:endCxn id="135" idx="2"/>
            </p:cNvCxnSpPr>
            <p:nvPr/>
          </p:nvCxnSpPr>
          <p:spPr>
            <a:xfrm flipV="1">
              <a:off x="2963519" y="3945950"/>
              <a:ext cx="1640313" cy="254430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2" name="Straight Connector 701"/>
            <p:cNvCxnSpPr>
              <a:endCxn id="145" idx="2"/>
            </p:cNvCxnSpPr>
            <p:nvPr/>
          </p:nvCxnSpPr>
          <p:spPr>
            <a:xfrm flipV="1">
              <a:off x="2939160" y="5466418"/>
              <a:ext cx="1664672" cy="112464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0" name="Group 749"/>
          <p:cNvGrpSpPr/>
          <p:nvPr/>
        </p:nvGrpSpPr>
        <p:grpSpPr>
          <a:xfrm>
            <a:off x="4603832" y="1313522"/>
            <a:ext cx="1606259" cy="4509493"/>
            <a:chOff x="4603832" y="1313522"/>
            <a:chExt cx="1606259" cy="4509493"/>
          </a:xfrm>
        </p:grpSpPr>
        <p:sp>
          <p:nvSpPr>
            <p:cNvPr id="118" name="Oval 117"/>
            <p:cNvSpPr/>
            <p:nvPr/>
          </p:nvSpPr>
          <p:spPr>
            <a:xfrm>
              <a:off x="4603832" y="1313522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/>
            <p:cNvSpPr/>
            <p:nvPr/>
          </p:nvSpPr>
          <p:spPr>
            <a:xfrm>
              <a:off x="4603832" y="1464572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/>
            <p:cNvSpPr/>
            <p:nvPr/>
          </p:nvSpPr>
          <p:spPr>
            <a:xfrm>
              <a:off x="4603832" y="1619366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/>
            <p:cNvSpPr/>
            <p:nvPr/>
          </p:nvSpPr>
          <p:spPr>
            <a:xfrm>
              <a:off x="4603832" y="1771937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/>
            <p:cNvSpPr/>
            <p:nvPr/>
          </p:nvSpPr>
          <p:spPr>
            <a:xfrm>
              <a:off x="4603832" y="1923174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/>
            <p:cNvSpPr/>
            <p:nvPr/>
          </p:nvSpPr>
          <p:spPr>
            <a:xfrm>
              <a:off x="4603832" y="2074224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/>
            <p:cNvSpPr/>
            <p:nvPr/>
          </p:nvSpPr>
          <p:spPr>
            <a:xfrm>
              <a:off x="4603832" y="2222817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4603832" y="2375388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4603832" y="2526625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/>
            <p:cNvSpPr/>
            <p:nvPr/>
          </p:nvSpPr>
          <p:spPr>
            <a:xfrm>
              <a:off x="4603832" y="2677675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/>
            <p:cNvSpPr/>
            <p:nvPr/>
          </p:nvSpPr>
          <p:spPr>
            <a:xfrm>
              <a:off x="4603832" y="2832469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/>
            <p:cNvSpPr/>
            <p:nvPr/>
          </p:nvSpPr>
          <p:spPr>
            <a:xfrm>
              <a:off x="4603832" y="2985040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4603832" y="3136277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4603832" y="3287327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>
              <a:off x="4603832" y="3436781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4603832" y="3589352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/>
            <p:cNvSpPr/>
            <p:nvPr/>
          </p:nvSpPr>
          <p:spPr>
            <a:xfrm>
              <a:off x="4603832" y="3740589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>
              <a:off x="4603832" y="3891639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4603832" y="4046433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/>
            <p:cNvSpPr/>
            <p:nvPr/>
          </p:nvSpPr>
          <p:spPr>
            <a:xfrm>
              <a:off x="4603832" y="4199004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/>
            <p:cNvSpPr/>
            <p:nvPr/>
          </p:nvSpPr>
          <p:spPr>
            <a:xfrm>
              <a:off x="4603832" y="4350241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>
              <a:off x="4603832" y="4501291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4603832" y="4649884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4603832" y="4802455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4603832" y="4953692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>
              <a:off x="4603832" y="5104742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/>
            <p:cNvSpPr/>
            <p:nvPr/>
          </p:nvSpPr>
          <p:spPr>
            <a:xfrm>
              <a:off x="4603832" y="5259536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>
              <a:off x="4603832" y="5412107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/>
            <p:cNvSpPr/>
            <p:nvPr/>
          </p:nvSpPr>
          <p:spPr>
            <a:xfrm>
              <a:off x="4603832" y="5563344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/>
            <p:cNvSpPr/>
            <p:nvPr/>
          </p:nvSpPr>
          <p:spPr>
            <a:xfrm>
              <a:off x="4603832" y="5714394"/>
              <a:ext cx="108621" cy="108621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7" name="Straight Connector 386"/>
            <p:cNvCxnSpPr>
              <a:stCxn id="123" idx="5"/>
              <a:endCxn id="148" idx="2"/>
            </p:cNvCxnSpPr>
            <p:nvPr/>
          </p:nvCxnSpPr>
          <p:spPr>
            <a:xfrm>
              <a:off x="4696546" y="2166938"/>
              <a:ext cx="1513545" cy="66386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/>
            <p:cNvCxnSpPr>
              <a:stCxn id="122" idx="5"/>
              <a:endCxn id="148" idx="2"/>
            </p:cNvCxnSpPr>
            <p:nvPr/>
          </p:nvCxnSpPr>
          <p:spPr>
            <a:xfrm>
              <a:off x="4696546" y="2015888"/>
              <a:ext cx="1513545" cy="81491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/>
            <p:cNvCxnSpPr>
              <a:stCxn id="121" idx="5"/>
              <a:endCxn id="148" idx="2"/>
            </p:cNvCxnSpPr>
            <p:nvPr/>
          </p:nvCxnSpPr>
          <p:spPr>
            <a:xfrm>
              <a:off x="4696546" y="1864651"/>
              <a:ext cx="1513545" cy="96614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/>
            <p:cNvCxnSpPr>
              <a:stCxn id="120" idx="5"/>
              <a:endCxn id="148" idx="2"/>
            </p:cNvCxnSpPr>
            <p:nvPr/>
          </p:nvCxnSpPr>
          <p:spPr>
            <a:xfrm>
              <a:off x="4696546" y="1712080"/>
              <a:ext cx="1513545" cy="111872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/>
            <p:cNvCxnSpPr>
              <a:stCxn id="148" idx="2"/>
              <a:endCxn id="119" idx="5"/>
            </p:cNvCxnSpPr>
            <p:nvPr/>
          </p:nvCxnSpPr>
          <p:spPr>
            <a:xfrm flipH="1" flipV="1">
              <a:off x="4696546" y="1557286"/>
              <a:ext cx="1513545" cy="127351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/>
            <p:cNvCxnSpPr>
              <a:stCxn id="118" idx="5"/>
              <a:endCxn id="148" idx="2"/>
            </p:cNvCxnSpPr>
            <p:nvPr/>
          </p:nvCxnSpPr>
          <p:spPr>
            <a:xfrm>
              <a:off x="4696546" y="1406236"/>
              <a:ext cx="1513545" cy="14245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/>
            <p:cNvCxnSpPr>
              <a:stCxn id="148" idx="2"/>
              <a:endCxn id="124" idx="6"/>
            </p:cNvCxnSpPr>
            <p:nvPr/>
          </p:nvCxnSpPr>
          <p:spPr>
            <a:xfrm flipH="1" flipV="1">
              <a:off x="4712453" y="2277128"/>
              <a:ext cx="1497638" cy="55367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5" name="Straight Connector 434"/>
            <p:cNvCxnSpPr>
              <a:stCxn id="148" idx="2"/>
              <a:endCxn id="125" idx="5"/>
            </p:cNvCxnSpPr>
            <p:nvPr/>
          </p:nvCxnSpPr>
          <p:spPr>
            <a:xfrm flipH="1" flipV="1">
              <a:off x="4696546" y="2468102"/>
              <a:ext cx="1513545" cy="36269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8" name="Straight Connector 437"/>
            <p:cNvCxnSpPr>
              <a:stCxn id="148" idx="2"/>
              <a:endCxn id="126" idx="6"/>
            </p:cNvCxnSpPr>
            <p:nvPr/>
          </p:nvCxnSpPr>
          <p:spPr>
            <a:xfrm flipH="1" flipV="1">
              <a:off x="4712453" y="2580936"/>
              <a:ext cx="1497638" cy="2498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/>
            <p:cNvCxnSpPr>
              <a:stCxn id="148" idx="2"/>
              <a:endCxn id="127" idx="6"/>
            </p:cNvCxnSpPr>
            <p:nvPr/>
          </p:nvCxnSpPr>
          <p:spPr>
            <a:xfrm flipH="1" flipV="1">
              <a:off x="4712453" y="2731986"/>
              <a:ext cx="1497638" cy="9881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/>
            <p:cNvCxnSpPr>
              <a:stCxn id="148" idx="2"/>
            </p:cNvCxnSpPr>
            <p:nvPr/>
          </p:nvCxnSpPr>
          <p:spPr>
            <a:xfrm flipH="1">
              <a:off x="4712453" y="2830800"/>
              <a:ext cx="1497638" cy="596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7" name="Straight Connector 446"/>
            <p:cNvCxnSpPr>
              <a:stCxn id="148" idx="2"/>
            </p:cNvCxnSpPr>
            <p:nvPr/>
          </p:nvCxnSpPr>
          <p:spPr>
            <a:xfrm flipH="1">
              <a:off x="4712453" y="2830800"/>
              <a:ext cx="1497638" cy="20906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Straight Connector 449"/>
            <p:cNvCxnSpPr>
              <a:stCxn id="148" idx="2"/>
              <a:endCxn id="130" idx="6"/>
            </p:cNvCxnSpPr>
            <p:nvPr/>
          </p:nvCxnSpPr>
          <p:spPr>
            <a:xfrm flipH="1">
              <a:off x="4712453" y="2830800"/>
              <a:ext cx="1497638" cy="35978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3" name="Straight Connector 452"/>
            <p:cNvCxnSpPr>
              <a:stCxn id="148" idx="2"/>
              <a:endCxn id="131" idx="6"/>
            </p:cNvCxnSpPr>
            <p:nvPr/>
          </p:nvCxnSpPr>
          <p:spPr>
            <a:xfrm flipH="1">
              <a:off x="4712453" y="2830800"/>
              <a:ext cx="1497638" cy="51083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6" name="Straight Connector 455"/>
            <p:cNvCxnSpPr>
              <a:stCxn id="148" idx="2"/>
              <a:endCxn id="132" idx="6"/>
            </p:cNvCxnSpPr>
            <p:nvPr/>
          </p:nvCxnSpPr>
          <p:spPr>
            <a:xfrm flipH="1">
              <a:off x="4712453" y="2830800"/>
              <a:ext cx="1497638" cy="66029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9" name="Straight Connector 458"/>
            <p:cNvCxnSpPr>
              <a:stCxn id="148" idx="2"/>
              <a:endCxn id="133" idx="6"/>
            </p:cNvCxnSpPr>
            <p:nvPr/>
          </p:nvCxnSpPr>
          <p:spPr>
            <a:xfrm flipH="1">
              <a:off x="4712453" y="2830800"/>
              <a:ext cx="1497638" cy="81286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2" name="Straight Connector 461"/>
            <p:cNvCxnSpPr>
              <a:stCxn id="148" idx="2"/>
              <a:endCxn id="134" idx="6"/>
            </p:cNvCxnSpPr>
            <p:nvPr/>
          </p:nvCxnSpPr>
          <p:spPr>
            <a:xfrm flipH="1">
              <a:off x="4712453" y="2830800"/>
              <a:ext cx="1497638" cy="96410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5" name="Straight Connector 464"/>
            <p:cNvCxnSpPr>
              <a:stCxn id="148" idx="2"/>
              <a:endCxn id="135" idx="6"/>
            </p:cNvCxnSpPr>
            <p:nvPr/>
          </p:nvCxnSpPr>
          <p:spPr>
            <a:xfrm flipH="1">
              <a:off x="4712453" y="2830800"/>
              <a:ext cx="1497638" cy="111515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8" name="Straight Connector 467"/>
            <p:cNvCxnSpPr>
              <a:stCxn id="148" idx="2"/>
              <a:endCxn id="136" idx="6"/>
            </p:cNvCxnSpPr>
            <p:nvPr/>
          </p:nvCxnSpPr>
          <p:spPr>
            <a:xfrm flipH="1">
              <a:off x="4712453" y="2830800"/>
              <a:ext cx="1497638" cy="126994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1" name="Straight Connector 470"/>
            <p:cNvCxnSpPr>
              <a:stCxn id="148" idx="2"/>
            </p:cNvCxnSpPr>
            <p:nvPr/>
          </p:nvCxnSpPr>
          <p:spPr>
            <a:xfrm flipH="1">
              <a:off x="4712453" y="2830800"/>
              <a:ext cx="1497638" cy="142234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3" name="Straight Connector 472"/>
            <p:cNvCxnSpPr>
              <a:stCxn id="148" idx="2"/>
              <a:endCxn id="138" idx="6"/>
            </p:cNvCxnSpPr>
            <p:nvPr/>
          </p:nvCxnSpPr>
          <p:spPr>
            <a:xfrm flipH="1">
              <a:off x="4712453" y="2830800"/>
              <a:ext cx="1497638" cy="157375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6" name="Straight Connector 475"/>
            <p:cNvCxnSpPr>
              <a:stCxn id="148" idx="2"/>
              <a:endCxn id="139" idx="6"/>
            </p:cNvCxnSpPr>
            <p:nvPr/>
          </p:nvCxnSpPr>
          <p:spPr>
            <a:xfrm flipH="1">
              <a:off x="4712453" y="2830800"/>
              <a:ext cx="1497638" cy="172480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9" name="Straight Connector 478"/>
            <p:cNvCxnSpPr>
              <a:stCxn id="148" idx="2"/>
              <a:endCxn id="140" idx="6"/>
            </p:cNvCxnSpPr>
            <p:nvPr/>
          </p:nvCxnSpPr>
          <p:spPr>
            <a:xfrm flipH="1">
              <a:off x="4712453" y="2830800"/>
              <a:ext cx="1497638" cy="187339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" name="Straight Connector 481"/>
            <p:cNvCxnSpPr>
              <a:stCxn id="148" idx="2"/>
              <a:endCxn id="141" idx="6"/>
            </p:cNvCxnSpPr>
            <p:nvPr/>
          </p:nvCxnSpPr>
          <p:spPr>
            <a:xfrm flipH="1">
              <a:off x="4712453" y="2830800"/>
              <a:ext cx="1497638" cy="202596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Connector 484"/>
            <p:cNvCxnSpPr>
              <a:stCxn id="148" idx="2"/>
              <a:endCxn id="142" idx="6"/>
            </p:cNvCxnSpPr>
            <p:nvPr/>
          </p:nvCxnSpPr>
          <p:spPr>
            <a:xfrm flipH="1">
              <a:off x="4712453" y="2830800"/>
              <a:ext cx="1497638" cy="217720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9" name="Straight Connector 488"/>
            <p:cNvCxnSpPr>
              <a:stCxn id="148" idx="2"/>
              <a:endCxn id="143" idx="6"/>
            </p:cNvCxnSpPr>
            <p:nvPr/>
          </p:nvCxnSpPr>
          <p:spPr>
            <a:xfrm flipH="1">
              <a:off x="4712453" y="2830800"/>
              <a:ext cx="1497638" cy="232825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2" name="Straight Connector 491"/>
            <p:cNvCxnSpPr>
              <a:stCxn id="148" idx="2"/>
              <a:endCxn id="144" idx="6"/>
            </p:cNvCxnSpPr>
            <p:nvPr/>
          </p:nvCxnSpPr>
          <p:spPr>
            <a:xfrm flipH="1">
              <a:off x="4712453" y="2830800"/>
              <a:ext cx="1497638" cy="248304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6" name="Straight Connector 495"/>
            <p:cNvCxnSpPr>
              <a:stCxn id="148" idx="2"/>
              <a:endCxn id="145" idx="6"/>
            </p:cNvCxnSpPr>
            <p:nvPr/>
          </p:nvCxnSpPr>
          <p:spPr>
            <a:xfrm flipH="1">
              <a:off x="4712453" y="2830800"/>
              <a:ext cx="1497638" cy="263561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/>
            <p:cNvCxnSpPr>
              <a:stCxn id="148" idx="2"/>
              <a:endCxn id="146" idx="6"/>
            </p:cNvCxnSpPr>
            <p:nvPr/>
          </p:nvCxnSpPr>
          <p:spPr>
            <a:xfrm flipH="1">
              <a:off x="4712453" y="2830800"/>
              <a:ext cx="1497638" cy="278685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/>
            <p:cNvCxnSpPr>
              <a:stCxn id="148" idx="2"/>
              <a:endCxn id="147" idx="6"/>
            </p:cNvCxnSpPr>
            <p:nvPr/>
          </p:nvCxnSpPr>
          <p:spPr>
            <a:xfrm flipH="1">
              <a:off x="4712453" y="2830800"/>
              <a:ext cx="1497638" cy="293790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7" name="Straight Connector 506"/>
            <p:cNvCxnSpPr>
              <a:endCxn id="505" idx="2"/>
            </p:cNvCxnSpPr>
            <p:nvPr/>
          </p:nvCxnSpPr>
          <p:spPr>
            <a:xfrm flipV="1">
              <a:off x="4696546" y="4349824"/>
              <a:ext cx="1513545" cy="66386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8" name="Straight Connector 507"/>
            <p:cNvCxnSpPr>
              <a:endCxn id="505" idx="2"/>
            </p:cNvCxnSpPr>
            <p:nvPr/>
          </p:nvCxnSpPr>
          <p:spPr>
            <a:xfrm flipV="1">
              <a:off x="4696546" y="4349824"/>
              <a:ext cx="1513545" cy="81491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/>
            <p:cNvCxnSpPr>
              <a:endCxn id="505" idx="2"/>
            </p:cNvCxnSpPr>
            <p:nvPr/>
          </p:nvCxnSpPr>
          <p:spPr>
            <a:xfrm flipV="1">
              <a:off x="4696546" y="4349824"/>
              <a:ext cx="1513545" cy="96614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0" name="Straight Connector 509"/>
            <p:cNvCxnSpPr>
              <a:endCxn id="505" idx="2"/>
            </p:cNvCxnSpPr>
            <p:nvPr/>
          </p:nvCxnSpPr>
          <p:spPr>
            <a:xfrm flipV="1">
              <a:off x="4696546" y="4349824"/>
              <a:ext cx="1513545" cy="111872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1" name="Straight Connector 510"/>
            <p:cNvCxnSpPr>
              <a:stCxn id="505" idx="2"/>
            </p:cNvCxnSpPr>
            <p:nvPr/>
          </p:nvCxnSpPr>
          <p:spPr>
            <a:xfrm flipH="1">
              <a:off x="4696546" y="4349824"/>
              <a:ext cx="1513545" cy="127351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2" name="Straight Connector 511"/>
            <p:cNvCxnSpPr>
              <a:endCxn id="505" idx="2"/>
            </p:cNvCxnSpPr>
            <p:nvPr/>
          </p:nvCxnSpPr>
          <p:spPr>
            <a:xfrm flipV="1">
              <a:off x="4696546" y="4349824"/>
              <a:ext cx="1513545" cy="14245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Straight Connector 512"/>
            <p:cNvCxnSpPr>
              <a:stCxn id="505" idx="2"/>
              <a:endCxn id="141" idx="5"/>
            </p:cNvCxnSpPr>
            <p:nvPr/>
          </p:nvCxnSpPr>
          <p:spPr>
            <a:xfrm flipH="1">
              <a:off x="4696546" y="4349824"/>
              <a:ext cx="1513545" cy="54534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4" name="Straight Connector 513"/>
            <p:cNvCxnSpPr>
              <a:stCxn id="505" idx="2"/>
            </p:cNvCxnSpPr>
            <p:nvPr/>
          </p:nvCxnSpPr>
          <p:spPr>
            <a:xfrm flipH="1">
              <a:off x="4696546" y="4349824"/>
              <a:ext cx="1513545" cy="36269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5" name="Straight Connector 514"/>
            <p:cNvCxnSpPr>
              <a:stCxn id="505" idx="2"/>
            </p:cNvCxnSpPr>
            <p:nvPr/>
          </p:nvCxnSpPr>
          <p:spPr>
            <a:xfrm flipH="1">
              <a:off x="4712453" y="4349824"/>
              <a:ext cx="1497638" cy="24986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6" name="Straight Connector 515"/>
            <p:cNvCxnSpPr>
              <a:stCxn id="505" idx="2"/>
            </p:cNvCxnSpPr>
            <p:nvPr/>
          </p:nvCxnSpPr>
          <p:spPr>
            <a:xfrm flipH="1">
              <a:off x="4712453" y="4349824"/>
              <a:ext cx="1497638" cy="9881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7" name="Straight Connector 516"/>
            <p:cNvCxnSpPr>
              <a:stCxn id="505" idx="2"/>
            </p:cNvCxnSpPr>
            <p:nvPr/>
          </p:nvCxnSpPr>
          <p:spPr>
            <a:xfrm flipH="1" flipV="1">
              <a:off x="4712453" y="4290215"/>
              <a:ext cx="1497638" cy="5960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8" name="Straight Connector 517"/>
            <p:cNvCxnSpPr>
              <a:stCxn id="505" idx="2"/>
            </p:cNvCxnSpPr>
            <p:nvPr/>
          </p:nvCxnSpPr>
          <p:spPr>
            <a:xfrm flipH="1" flipV="1">
              <a:off x="4712453" y="4140759"/>
              <a:ext cx="1497638" cy="20906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9" name="Straight Connector 518"/>
            <p:cNvCxnSpPr>
              <a:stCxn id="505" idx="2"/>
            </p:cNvCxnSpPr>
            <p:nvPr/>
          </p:nvCxnSpPr>
          <p:spPr>
            <a:xfrm flipH="1" flipV="1">
              <a:off x="4712453" y="3990036"/>
              <a:ext cx="1497638" cy="35978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0" name="Straight Connector 519"/>
            <p:cNvCxnSpPr>
              <a:stCxn id="505" idx="2"/>
            </p:cNvCxnSpPr>
            <p:nvPr/>
          </p:nvCxnSpPr>
          <p:spPr>
            <a:xfrm flipH="1" flipV="1">
              <a:off x="4712453" y="3838986"/>
              <a:ext cx="1497638" cy="51083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1" name="Straight Connector 520"/>
            <p:cNvCxnSpPr>
              <a:stCxn id="505" idx="2"/>
            </p:cNvCxnSpPr>
            <p:nvPr/>
          </p:nvCxnSpPr>
          <p:spPr>
            <a:xfrm flipH="1" flipV="1">
              <a:off x="4712453" y="3689532"/>
              <a:ext cx="1497638" cy="66029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2" name="Straight Connector 521"/>
            <p:cNvCxnSpPr>
              <a:stCxn id="505" idx="2"/>
            </p:cNvCxnSpPr>
            <p:nvPr/>
          </p:nvCxnSpPr>
          <p:spPr>
            <a:xfrm flipH="1" flipV="1">
              <a:off x="4712453" y="3536961"/>
              <a:ext cx="1497638" cy="81286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3" name="Straight Connector 522"/>
            <p:cNvCxnSpPr>
              <a:stCxn id="505" idx="2"/>
            </p:cNvCxnSpPr>
            <p:nvPr/>
          </p:nvCxnSpPr>
          <p:spPr>
            <a:xfrm flipH="1" flipV="1">
              <a:off x="4712453" y="3385724"/>
              <a:ext cx="1497638" cy="96410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4" name="Straight Connector 523"/>
            <p:cNvCxnSpPr>
              <a:stCxn id="505" idx="2"/>
            </p:cNvCxnSpPr>
            <p:nvPr/>
          </p:nvCxnSpPr>
          <p:spPr>
            <a:xfrm flipH="1" flipV="1">
              <a:off x="4712453" y="3234674"/>
              <a:ext cx="1497638" cy="111515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5" name="Straight Connector 524"/>
            <p:cNvCxnSpPr>
              <a:stCxn id="505" idx="2"/>
            </p:cNvCxnSpPr>
            <p:nvPr/>
          </p:nvCxnSpPr>
          <p:spPr>
            <a:xfrm flipH="1" flipV="1">
              <a:off x="4712453" y="3079880"/>
              <a:ext cx="1497638" cy="126994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6" name="Straight Connector 525"/>
            <p:cNvCxnSpPr>
              <a:stCxn id="505" idx="2"/>
            </p:cNvCxnSpPr>
            <p:nvPr/>
          </p:nvCxnSpPr>
          <p:spPr>
            <a:xfrm flipH="1" flipV="1">
              <a:off x="4712453" y="2927480"/>
              <a:ext cx="1497638" cy="142234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7" name="Straight Connector 526"/>
            <p:cNvCxnSpPr>
              <a:stCxn id="505" idx="2"/>
            </p:cNvCxnSpPr>
            <p:nvPr/>
          </p:nvCxnSpPr>
          <p:spPr>
            <a:xfrm flipH="1" flipV="1">
              <a:off x="4712453" y="2776072"/>
              <a:ext cx="1497638" cy="157375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8" name="Straight Connector 527"/>
            <p:cNvCxnSpPr>
              <a:stCxn id="505" idx="2"/>
            </p:cNvCxnSpPr>
            <p:nvPr/>
          </p:nvCxnSpPr>
          <p:spPr>
            <a:xfrm flipH="1" flipV="1">
              <a:off x="4712453" y="2625022"/>
              <a:ext cx="1497638" cy="172480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9" name="Straight Connector 528"/>
            <p:cNvCxnSpPr>
              <a:stCxn id="505" idx="2"/>
            </p:cNvCxnSpPr>
            <p:nvPr/>
          </p:nvCxnSpPr>
          <p:spPr>
            <a:xfrm flipH="1" flipV="1">
              <a:off x="4712453" y="2476429"/>
              <a:ext cx="1497638" cy="187339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0" name="Straight Connector 529"/>
            <p:cNvCxnSpPr>
              <a:stCxn id="505" idx="2"/>
            </p:cNvCxnSpPr>
            <p:nvPr/>
          </p:nvCxnSpPr>
          <p:spPr>
            <a:xfrm flipH="1" flipV="1">
              <a:off x="4712453" y="2323858"/>
              <a:ext cx="1497638" cy="202596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/>
            <p:cNvCxnSpPr>
              <a:stCxn id="505" idx="2"/>
            </p:cNvCxnSpPr>
            <p:nvPr/>
          </p:nvCxnSpPr>
          <p:spPr>
            <a:xfrm flipH="1" flipV="1">
              <a:off x="4712453" y="2172621"/>
              <a:ext cx="1497638" cy="217720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2" name="Straight Connector 531"/>
            <p:cNvCxnSpPr>
              <a:stCxn id="505" idx="2"/>
            </p:cNvCxnSpPr>
            <p:nvPr/>
          </p:nvCxnSpPr>
          <p:spPr>
            <a:xfrm flipH="1" flipV="1">
              <a:off x="4712453" y="2021571"/>
              <a:ext cx="1497638" cy="232825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Connector 532"/>
            <p:cNvCxnSpPr>
              <a:stCxn id="505" idx="2"/>
            </p:cNvCxnSpPr>
            <p:nvPr/>
          </p:nvCxnSpPr>
          <p:spPr>
            <a:xfrm flipH="1" flipV="1">
              <a:off x="4712453" y="1866777"/>
              <a:ext cx="1497638" cy="248304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4" name="Straight Connector 533"/>
            <p:cNvCxnSpPr>
              <a:stCxn id="505" idx="2"/>
            </p:cNvCxnSpPr>
            <p:nvPr/>
          </p:nvCxnSpPr>
          <p:spPr>
            <a:xfrm flipH="1" flipV="1">
              <a:off x="4712453" y="1714206"/>
              <a:ext cx="1497638" cy="263561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5" name="Straight Connector 534"/>
            <p:cNvCxnSpPr>
              <a:stCxn id="505" idx="2"/>
            </p:cNvCxnSpPr>
            <p:nvPr/>
          </p:nvCxnSpPr>
          <p:spPr>
            <a:xfrm flipH="1" flipV="1">
              <a:off x="4712453" y="1562969"/>
              <a:ext cx="1497638" cy="278685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6" name="Straight Connector 535"/>
            <p:cNvCxnSpPr>
              <a:stCxn id="505" idx="2"/>
            </p:cNvCxnSpPr>
            <p:nvPr/>
          </p:nvCxnSpPr>
          <p:spPr>
            <a:xfrm flipH="1" flipV="1">
              <a:off x="4712453" y="1411919"/>
              <a:ext cx="1497638" cy="293790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2" name="Straight Connector 581"/>
            <p:cNvCxnSpPr>
              <a:stCxn id="122" idx="5"/>
              <a:endCxn id="581" idx="2"/>
            </p:cNvCxnSpPr>
            <p:nvPr/>
          </p:nvCxnSpPr>
          <p:spPr>
            <a:xfrm>
              <a:off x="4696546" y="2015888"/>
              <a:ext cx="1513545" cy="156548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4" name="Straight Connector 583"/>
            <p:cNvCxnSpPr>
              <a:stCxn id="121" idx="6"/>
              <a:endCxn id="581" idx="2"/>
            </p:cNvCxnSpPr>
            <p:nvPr/>
          </p:nvCxnSpPr>
          <p:spPr>
            <a:xfrm>
              <a:off x="4712453" y="1826248"/>
              <a:ext cx="1497638" cy="175512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5" name="Straight Connector 584"/>
            <p:cNvCxnSpPr>
              <a:stCxn id="120" idx="6"/>
              <a:endCxn id="581" idx="2"/>
            </p:cNvCxnSpPr>
            <p:nvPr/>
          </p:nvCxnSpPr>
          <p:spPr>
            <a:xfrm>
              <a:off x="4712453" y="1673677"/>
              <a:ext cx="1497638" cy="1907697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6" name="Straight Connector 585"/>
            <p:cNvCxnSpPr>
              <a:stCxn id="119" idx="5"/>
              <a:endCxn id="581" idx="2"/>
            </p:cNvCxnSpPr>
            <p:nvPr/>
          </p:nvCxnSpPr>
          <p:spPr>
            <a:xfrm>
              <a:off x="4696546" y="1557286"/>
              <a:ext cx="1513545" cy="202408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7" name="Straight Connector 586"/>
            <p:cNvCxnSpPr>
              <a:stCxn id="581" idx="2"/>
              <a:endCxn id="118" idx="6"/>
            </p:cNvCxnSpPr>
            <p:nvPr/>
          </p:nvCxnSpPr>
          <p:spPr>
            <a:xfrm flipH="1" flipV="1">
              <a:off x="4712453" y="1367833"/>
              <a:ext cx="1497638" cy="221354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9" name="Straight Connector 618"/>
            <p:cNvCxnSpPr>
              <a:stCxn id="126" idx="5"/>
              <a:endCxn id="581" idx="2"/>
            </p:cNvCxnSpPr>
            <p:nvPr/>
          </p:nvCxnSpPr>
          <p:spPr>
            <a:xfrm>
              <a:off x="4696546" y="2619339"/>
              <a:ext cx="1513545" cy="96203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" name="Straight Connector 619"/>
            <p:cNvCxnSpPr>
              <a:stCxn id="581" idx="2"/>
              <a:endCxn id="126" idx="5"/>
            </p:cNvCxnSpPr>
            <p:nvPr/>
          </p:nvCxnSpPr>
          <p:spPr>
            <a:xfrm flipH="1" flipV="1">
              <a:off x="4696546" y="2619339"/>
              <a:ext cx="1513545" cy="96203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" name="Straight Connector 620"/>
            <p:cNvCxnSpPr>
              <a:stCxn id="125" idx="5"/>
              <a:endCxn id="581" idx="2"/>
            </p:cNvCxnSpPr>
            <p:nvPr/>
          </p:nvCxnSpPr>
          <p:spPr>
            <a:xfrm>
              <a:off x="4696546" y="2468102"/>
              <a:ext cx="1513545" cy="111327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2" name="Straight Connector 621"/>
            <p:cNvCxnSpPr>
              <a:stCxn id="581" idx="2"/>
              <a:endCxn id="124" idx="6"/>
            </p:cNvCxnSpPr>
            <p:nvPr/>
          </p:nvCxnSpPr>
          <p:spPr>
            <a:xfrm flipH="1" flipV="1">
              <a:off x="4712453" y="2277128"/>
              <a:ext cx="1497638" cy="130424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3" name="Straight Connector 622"/>
            <p:cNvCxnSpPr>
              <a:stCxn id="581" idx="2"/>
              <a:endCxn id="123" idx="5"/>
            </p:cNvCxnSpPr>
            <p:nvPr/>
          </p:nvCxnSpPr>
          <p:spPr>
            <a:xfrm flipH="1" flipV="1">
              <a:off x="4696546" y="2166938"/>
              <a:ext cx="1513545" cy="141443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4" name="Straight Connector 623"/>
            <p:cNvCxnSpPr>
              <a:stCxn id="581" idx="2"/>
              <a:endCxn id="122" idx="5"/>
            </p:cNvCxnSpPr>
            <p:nvPr/>
          </p:nvCxnSpPr>
          <p:spPr>
            <a:xfrm flipH="1" flipV="1">
              <a:off x="4696546" y="2015888"/>
              <a:ext cx="1513545" cy="156548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7" name="Straight Connector 636"/>
            <p:cNvCxnSpPr>
              <a:stCxn id="139" idx="6"/>
              <a:endCxn id="581" idx="2"/>
            </p:cNvCxnSpPr>
            <p:nvPr/>
          </p:nvCxnSpPr>
          <p:spPr>
            <a:xfrm flipV="1">
              <a:off x="4712453" y="3581374"/>
              <a:ext cx="1497638" cy="97422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8" name="Straight Connector 637"/>
            <p:cNvCxnSpPr>
              <a:stCxn id="138" idx="6"/>
              <a:endCxn id="581" idx="2"/>
            </p:cNvCxnSpPr>
            <p:nvPr/>
          </p:nvCxnSpPr>
          <p:spPr>
            <a:xfrm flipV="1">
              <a:off x="4712453" y="3581374"/>
              <a:ext cx="1497638" cy="82317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9" name="Straight Connector 638"/>
            <p:cNvCxnSpPr>
              <a:stCxn id="139" idx="6"/>
              <a:endCxn id="581" idx="2"/>
            </p:cNvCxnSpPr>
            <p:nvPr/>
          </p:nvCxnSpPr>
          <p:spPr>
            <a:xfrm flipV="1">
              <a:off x="4712453" y="3581374"/>
              <a:ext cx="1497638" cy="97422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0" name="Straight Connector 639"/>
            <p:cNvCxnSpPr>
              <a:stCxn id="138" idx="6"/>
              <a:endCxn id="581" idx="2"/>
            </p:cNvCxnSpPr>
            <p:nvPr/>
          </p:nvCxnSpPr>
          <p:spPr>
            <a:xfrm flipV="1">
              <a:off x="4712453" y="3581374"/>
              <a:ext cx="1497638" cy="823178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1" name="Straight Connector 640"/>
            <p:cNvCxnSpPr>
              <a:stCxn id="137" idx="6"/>
              <a:endCxn id="581" idx="2"/>
            </p:cNvCxnSpPr>
            <p:nvPr/>
          </p:nvCxnSpPr>
          <p:spPr>
            <a:xfrm flipV="1">
              <a:off x="4712453" y="3581374"/>
              <a:ext cx="1497638" cy="67194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2" name="Straight Connector 641"/>
            <p:cNvCxnSpPr>
              <a:stCxn id="136" idx="6"/>
              <a:endCxn id="581" idx="2"/>
            </p:cNvCxnSpPr>
            <p:nvPr/>
          </p:nvCxnSpPr>
          <p:spPr>
            <a:xfrm flipV="1">
              <a:off x="4712453" y="3581374"/>
              <a:ext cx="1497638" cy="51937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3" name="Straight Connector 642"/>
            <p:cNvCxnSpPr>
              <a:stCxn id="135" idx="5"/>
              <a:endCxn id="581" idx="2"/>
            </p:cNvCxnSpPr>
            <p:nvPr/>
          </p:nvCxnSpPr>
          <p:spPr>
            <a:xfrm flipV="1">
              <a:off x="4696546" y="3581374"/>
              <a:ext cx="1513545" cy="40297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4" name="Straight Connector 643"/>
            <p:cNvCxnSpPr>
              <a:stCxn id="134" idx="6"/>
              <a:endCxn id="581" idx="2"/>
            </p:cNvCxnSpPr>
            <p:nvPr/>
          </p:nvCxnSpPr>
          <p:spPr>
            <a:xfrm flipV="1">
              <a:off x="4712453" y="3581374"/>
              <a:ext cx="1497638" cy="21352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5" name="Straight Connector 644"/>
            <p:cNvCxnSpPr>
              <a:stCxn id="133" idx="6"/>
              <a:endCxn id="581" idx="2"/>
            </p:cNvCxnSpPr>
            <p:nvPr/>
          </p:nvCxnSpPr>
          <p:spPr>
            <a:xfrm flipV="1">
              <a:off x="4712453" y="3581374"/>
              <a:ext cx="1497638" cy="6228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6" name="Straight Connector 645"/>
            <p:cNvCxnSpPr>
              <a:stCxn id="132" idx="6"/>
              <a:endCxn id="581" idx="2"/>
            </p:cNvCxnSpPr>
            <p:nvPr/>
          </p:nvCxnSpPr>
          <p:spPr>
            <a:xfrm>
              <a:off x="4712453" y="3491092"/>
              <a:ext cx="1497638" cy="9028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7" name="Straight Connector 646"/>
            <p:cNvCxnSpPr>
              <a:stCxn id="131" idx="6"/>
              <a:endCxn id="581" idx="2"/>
            </p:cNvCxnSpPr>
            <p:nvPr/>
          </p:nvCxnSpPr>
          <p:spPr>
            <a:xfrm>
              <a:off x="4712453" y="3341638"/>
              <a:ext cx="1497638" cy="239736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8" name="Straight Connector 647"/>
            <p:cNvCxnSpPr>
              <a:stCxn id="130" idx="5"/>
              <a:endCxn id="581" idx="2"/>
            </p:cNvCxnSpPr>
            <p:nvPr/>
          </p:nvCxnSpPr>
          <p:spPr>
            <a:xfrm>
              <a:off x="4696546" y="3228991"/>
              <a:ext cx="1513545" cy="35238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9" name="Straight Connector 648"/>
            <p:cNvCxnSpPr>
              <a:stCxn id="129" idx="5"/>
              <a:endCxn id="581" idx="2"/>
            </p:cNvCxnSpPr>
            <p:nvPr/>
          </p:nvCxnSpPr>
          <p:spPr>
            <a:xfrm>
              <a:off x="4696546" y="3077754"/>
              <a:ext cx="1513545" cy="503620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0" name="Straight Connector 649"/>
            <p:cNvCxnSpPr>
              <a:stCxn id="128" idx="5"/>
              <a:endCxn id="581" idx="2"/>
            </p:cNvCxnSpPr>
            <p:nvPr/>
          </p:nvCxnSpPr>
          <p:spPr>
            <a:xfrm>
              <a:off x="4696546" y="2925183"/>
              <a:ext cx="1513545" cy="65619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1" name="Straight Connector 650"/>
            <p:cNvCxnSpPr>
              <a:stCxn id="581" idx="2"/>
              <a:endCxn id="127" idx="5"/>
            </p:cNvCxnSpPr>
            <p:nvPr/>
          </p:nvCxnSpPr>
          <p:spPr>
            <a:xfrm flipH="1" flipV="1">
              <a:off x="4696546" y="2770389"/>
              <a:ext cx="1513545" cy="810985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0" name="Straight Connector 699"/>
            <p:cNvCxnSpPr>
              <a:stCxn id="140" idx="6"/>
              <a:endCxn id="581" idx="2"/>
            </p:cNvCxnSpPr>
            <p:nvPr/>
          </p:nvCxnSpPr>
          <p:spPr>
            <a:xfrm flipV="1">
              <a:off x="4712453" y="3581374"/>
              <a:ext cx="1497638" cy="112282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3" name="Straight Connector 702"/>
            <p:cNvCxnSpPr>
              <a:stCxn id="147" idx="6"/>
              <a:endCxn id="581" idx="2"/>
            </p:cNvCxnSpPr>
            <p:nvPr/>
          </p:nvCxnSpPr>
          <p:spPr>
            <a:xfrm flipV="1">
              <a:off x="4712453" y="3581374"/>
              <a:ext cx="1497638" cy="218733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4" name="Straight Connector 703"/>
            <p:cNvCxnSpPr>
              <a:stCxn id="146" idx="6"/>
              <a:endCxn id="581" idx="2"/>
            </p:cNvCxnSpPr>
            <p:nvPr/>
          </p:nvCxnSpPr>
          <p:spPr>
            <a:xfrm flipV="1">
              <a:off x="4712453" y="3581374"/>
              <a:ext cx="1497638" cy="2036281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5" name="Straight Connector 704"/>
            <p:cNvCxnSpPr>
              <a:stCxn id="145" idx="6"/>
              <a:endCxn id="581" idx="2"/>
            </p:cNvCxnSpPr>
            <p:nvPr/>
          </p:nvCxnSpPr>
          <p:spPr>
            <a:xfrm flipV="1">
              <a:off x="4712453" y="3581374"/>
              <a:ext cx="1497638" cy="1885044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6" name="Straight Connector 705"/>
            <p:cNvCxnSpPr>
              <a:stCxn id="144" idx="6"/>
              <a:endCxn id="581" idx="2"/>
            </p:cNvCxnSpPr>
            <p:nvPr/>
          </p:nvCxnSpPr>
          <p:spPr>
            <a:xfrm flipV="1">
              <a:off x="4712453" y="3581374"/>
              <a:ext cx="1497638" cy="1732473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7" name="Straight Connector 706"/>
            <p:cNvCxnSpPr>
              <a:stCxn id="143" idx="6"/>
              <a:endCxn id="581" idx="2"/>
            </p:cNvCxnSpPr>
            <p:nvPr/>
          </p:nvCxnSpPr>
          <p:spPr>
            <a:xfrm flipV="1">
              <a:off x="4712453" y="3581374"/>
              <a:ext cx="1497638" cy="157767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8" name="Straight Connector 707"/>
            <p:cNvCxnSpPr>
              <a:stCxn id="142" idx="6"/>
              <a:endCxn id="581" idx="2"/>
            </p:cNvCxnSpPr>
            <p:nvPr/>
          </p:nvCxnSpPr>
          <p:spPr>
            <a:xfrm flipV="1">
              <a:off x="4712453" y="3581374"/>
              <a:ext cx="1497638" cy="1426629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9" name="Straight Connector 708"/>
            <p:cNvCxnSpPr>
              <a:stCxn id="141" idx="6"/>
              <a:endCxn id="581" idx="2"/>
            </p:cNvCxnSpPr>
            <p:nvPr/>
          </p:nvCxnSpPr>
          <p:spPr>
            <a:xfrm flipV="1">
              <a:off x="4712453" y="3581374"/>
              <a:ext cx="1497638" cy="1275392"/>
            </a:xfrm>
            <a:prstGeom prst="line">
              <a:avLst/>
            </a:prstGeom>
            <a:ln w="3175" cmpd="sng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0" name="TextBox 739"/>
          <p:cNvSpPr txBox="1"/>
          <p:nvPr/>
        </p:nvSpPr>
        <p:spPr>
          <a:xfrm>
            <a:off x="7674385" y="2696907"/>
            <a:ext cx="123900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“LEFT”</a:t>
            </a:r>
          </a:p>
        </p:txBody>
      </p:sp>
      <p:sp>
        <p:nvSpPr>
          <p:cNvPr id="742" name="TextBox 741"/>
          <p:cNvSpPr txBox="1"/>
          <p:nvPr/>
        </p:nvSpPr>
        <p:spPr>
          <a:xfrm>
            <a:off x="6487814" y="2689497"/>
            <a:ext cx="119476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[1, 0, 0]</a:t>
            </a:r>
          </a:p>
        </p:txBody>
      </p:sp>
      <p:sp>
        <p:nvSpPr>
          <p:cNvPr id="743" name="TextBox 742"/>
          <p:cNvSpPr txBox="1"/>
          <p:nvPr/>
        </p:nvSpPr>
        <p:spPr>
          <a:xfrm>
            <a:off x="7666191" y="3439167"/>
            <a:ext cx="123900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“RIGHT”</a:t>
            </a:r>
          </a:p>
        </p:txBody>
      </p:sp>
      <p:sp>
        <p:nvSpPr>
          <p:cNvPr id="744" name="TextBox 743"/>
          <p:cNvSpPr txBox="1"/>
          <p:nvPr/>
        </p:nvSpPr>
        <p:spPr>
          <a:xfrm>
            <a:off x="6479620" y="3431757"/>
            <a:ext cx="119476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[0, 1, 0]</a:t>
            </a:r>
          </a:p>
        </p:txBody>
      </p:sp>
      <p:sp>
        <p:nvSpPr>
          <p:cNvPr id="745" name="TextBox 744"/>
          <p:cNvSpPr txBox="1"/>
          <p:nvPr/>
        </p:nvSpPr>
        <p:spPr>
          <a:xfrm>
            <a:off x="7657997" y="4211787"/>
            <a:ext cx="1239004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“FORWARD”</a:t>
            </a:r>
          </a:p>
        </p:txBody>
      </p:sp>
      <p:sp>
        <p:nvSpPr>
          <p:cNvPr id="746" name="TextBox 745"/>
          <p:cNvSpPr txBox="1"/>
          <p:nvPr/>
        </p:nvSpPr>
        <p:spPr>
          <a:xfrm>
            <a:off x="6471426" y="4204377"/>
            <a:ext cx="1194765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[0, 0, 1]</a:t>
            </a:r>
          </a:p>
        </p:txBody>
      </p:sp>
      <p:grpSp>
        <p:nvGrpSpPr>
          <p:cNvPr id="411" name="Group 410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413" name="TextBox 412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414" name="TextBox 413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FF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  <p:sp>
        <p:nvSpPr>
          <p:cNvPr id="5" name="Rectangle 4"/>
          <p:cNvSpPr/>
          <p:nvPr/>
        </p:nvSpPr>
        <p:spPr>
          <a:xfrm>
            <a:off x="6085840" y="3356605"/>
            <a:ext cx="2560320" cy="465530"/>
          </a:xfrm>
          <a:prstGeom prst="rect">
            <a:avLst/>
          </a:prstGeom>
          <a:noFill/>
          <a:ln w="57150" cmpd="sng">
            <a:solidFill>
              <a:srgbClr val="00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61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9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4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9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4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9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4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900"/>
                            </p:stCondLst>
                            <p:childTnLst>
                              <p:par>
                                <p:cTn id="5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451 0 " pathEditMode="relative" ptsTypes="AA">
                                      <p:cBhvr>
                                        <p:cTn id="64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6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6516E-6 4.12228E-6 L 0.40778 4.12228E-6 " pathEditMode="relative" rAng="0" ptsTypes="AA">
                                      <p:cBhvr>
                                        <p:cTn id="6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89" y="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9934E-6 4.86336E-6 L 0.228 4.86336E-6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8" grpId="0" animBg="1"/>
      <p:bldP spid="8" grpId="1" animBg="1"/>
      <p:bldP spid="148" grpId="0" animBg="1"/>
      <p:bldP spid="151" grpId="0" animBg="1"/>
      <p:bldP spid="152" grpId="0" animBg="1"/>
      <p:bldP spid="505" grpId="0" animBg="1"/>
      <p:bldP spid="581" grpId="0" animBg="1"/>
      <p:bldP spid="740" grpId="0"/>
      <p:bldP spid="742" grpId="0"/>
      <p:bldP spid="743" grpId="0"/>
      <p:bldP spid="744" grpId="0"/>
      <p:bldP spid="745" grpId="0"/>
      <p:bldP spid="746" grpId="0"/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3314" y="309368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表现：驾驶 </a:t>
            </a:r>
            <a:r>
              <a:rPr lang="en-US" altLang="zh-CN" dirty="0">
                <a:latin typeface="Eurostile"/>
                <a:cs typeface="Eurostile"/>
              </a:rPr>
              <a:t>|  </a:t>
            </a:r>
            <a:r>
              <a:rPr lang="en-US" dirty="0">
                <a:latin typeface="Eurostile"/>
                <a:cs typeface="Eurostile"/>
              </a:rPr>
              <a:t>Performance: Driving</a:t>
            </a:r>
            <a:endParaRPr lang="en-US" b="1" dirty="0">
              <a:solidFill>
                <a:srgbClr val="008000"/>
              </a:solidFill>
              <a:latin typeface="Eurostile"/>
              <a:cs typeface="Eurostile"/>
            </a:endParaRPr>
          </a:p>
        </p:txBody>
      </p:sp>
      <p:pic>
        <p:nvPicPr>
          <p:cNvPr id="5" name="Picture 4" descr="frame0007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840" y="1845471"/>
            <a:ext cx="4064000" cy="3048000"/>
          </a:xfrm>
          <a:prstGeom prst="rect">
            <a:avLst/>
          </a:prstGeom>
        </p:spPr>
      </p:pic>
      <p:pic>
        <p:nvPicPr>
          <p:cNvPr id="6" name="Picture 5" descr="frame0015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531" y="1845471"/>
            <a:ext cx="4064000" cy="304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410975" y="2017587"/>
            <a:ext cx="1573362" cy="327729"/>
          </a:xfrm>
          <a:prstGeom prst="rect">
            <a:avLst/>
          </a:prstGeom>
          <a:noFill/>
          <a:ln w="38100" cmpd="sng">
            <a:solidFill>
              <a:srgbClr val="00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967654" y="2017587"/>
            <a:ext cx="1246838" cy="327729"/>
          </a:xfrm>
          <a:prstGeom prst="rect">
            <a:avLst/>
          </a:prstGeom>
          <a:noFill/>
          <a:ln w="38100" cmpd="sng">
            <a:solidFill>
              <a:srgbClr val="00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670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3314" y="309368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表现：驾驶 </a:t>
            </a:r>
            <a:r>
              <a:rPr lang="en-US" altLang="zh-CN" dirty="0">
                <a:latin typeface="Eurostile"/>
                <a:cs typeface="Eurostile"/>
              </a:rPr>
              <a:t>|  Performance: Driving</a:t>
            </a:r>
            <a:endParaRPr lang="en-US" altLang="zh-CN" b="1" dirty="0">
              <a:solidFill>
                <a:srgbClr val="008000"/>
              </a:solidFill>
              <a:latin typeface="Eurostile"/>
              <a:cs typeface="Eurostile"/>
            </a:endParaRPr>
          </a:p>
        </p:txBody>
      </p:sp>
      <p:pic>
        <p:nvPicPr>
          <p:cNvPr id="4" name="driving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807" y="82546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280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3314" y="309368"/>
            <a:ext cx="7918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表现：</a:t>
            </a:r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STOP</a:t>
            </a:r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标志和红绿灯检测 </a:t>
            </a:r>
            <a:r>
              <a:rPr lang="en-US" altLang="zh-CN" dirty="0">
                <a:latin typeface="Eurostile"/>
                <a:cs typeface="Eurostile"/>
              </a:rPr>
              <a:t>|  Performance: Driving:</a:t>
            </a:r>
            <a:r>
              <a:rPr lang="en-US" dirty="0">
                <a:latin typeface="Eurostile"/>
                <a:cs typeface="Eurostile"/>
              </a:rPr>
              <a:t> Stop sign and </a:t>
            </a:r>
            <a:r>
              <a:rPr lang="en-US" altLang="zh-CN" dirty="0">
                <a:latin typeface="Eurostile"/>
                <a:cs typeface="Eurostile"/>
              </a:rPr>
              <a:t>Traffic lights </a:t>
            </a:r>
            <a:r>
              <a:rPr lang="en-US" dirty="0">
                <a:latin typeface="Eurostile"/>
                <a:cs typeface="Eurostile"/>
              </a:rPr>
              <a:t>detection</a:t>
            </a:r>
          </a:p>
          <a:p>
            <a:endParaRPr lang="en-US" dirty="0">
              <a:latin typeface="Eurostile"/>
              <a:cs typeface="Eurostile"/>
            </a:endParaRPr>
          </a:p>
        </p:txBody>
      </p:sp>
      <p:pic>
        <p:nvPicPr>
          <p:cNvPr id="3" name="stop_pedestria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87034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302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4852" y="1114066"/>
            <a:ext cx="2570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Eurostile"/>
                <a:cs typeface="Eurostile"/>
              </a:rPr>
              <a:t>Packages Used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44449" y="1771122"/>
            <a:ext cx="2458105" cy="1360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b="1" dirty="0">
                <a:latin typeface="Eurostile"/>
                <a:cs typeface="Eurostile"/>
              </a:rPr>
              <a:t>Image Processing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>
                <a:latin typeface="Eurostile"/>
                <a:cs typeface="Eurostile"/>
              </a:rPr>
              <a:t>cv2 (OpenCV v</a:t>
            </a:r>
            <a:r>
              <a:rPr lang="en-US" altLang="zh-CN" sz="1600" dirty="0">
                <a:latin typeface="Eurostile"/>
                <a:cs typeface="Eurostile"/>
              </a:rPr>
              <a:t>2.4.9</a:t>
            </a:r>
            <a:r>
              <a:rPr lang="en-US" sz="1600" dirty="0">
                <a:latin typeface="Eurostile"/>
                <a:cs typeface="Eurostile"/>
              </a:rPr>
              <a:t>)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 err="1">
                <a:latin typeface="Eurostile"/>
                <a:cs typeface="Eurostile"/>
              </a:rPr>
              <a:t>imutils</a:t>
            </a:r>
            <a:endParaRPr lang="en-US" sz="1600" dirty="0">
              <a:latin typeface="Eurostile"/>
              <a:cs typeface="Eurostile"/>
            </a:endParaRPr>
          </a:p>
          <a:p>
            <a:pPr>
              <a:lnSpc>
                <a:spcPct val="130000"/>
              </a:lnSpc>
            </a:pPr>
            <a:endParaRPr lang="en-US" sz="1600" dirty="0">
              <a:latin typeface="Eurostile"/>
              <a:cs typeface="Eurostile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44449" y="2955816"/>
            <a:ext cx="3127402" cy="72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b="1" dirty="0">
                <a:latin typeface="Eurostile"/>
                <a:cs typeface="Eurostile"/>
              </a:rPr>
              <a:t>Neural Network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 err="1">
                <a:latin typeface="Eurostile"/>
                <a:cs typeface="Eurostile"/>
              </a:rPr>
              <a:t>keras</a:t>
            </a:r>
            <a:r>
              <a:rPr lang="en-US" sz="1600" dirty="0">
                <a:latin typeface="Eurostile"/>
                <a:cs typeface="Eurostile"/>
              </a:rPr>
              <a:t> (</a:t>
            </a:r>
            <a:r>
              <a:rPr lang="en-US" sz="1600" dirty="0" err="1">
                <a:latin typeface="Eurostile"/>
                <a:cs typeface="Eurostile"/>
              </a:rPr>
              <a:t>TensorFlow</a:t>
            </a:r>
            <a:r>
              <a:rPr lang="en-US" sz="1600" dirty="0">
                <a:latin typeface="Eurostile"/>
                <a:cs typeface="Eurostile"/>
              </a:rPr>
              <a:t> backend)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44449" y="3870311"/>
            <a:ext cx="1955985" cy="2332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b="1" dirty="0">
                <a:latin typeface="Eurostile"/>
                <a:cs typeface="Eurostile"/>
              </a:rPr>
              <a:t>Other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 err="1">
                <a:latin typeface="Eurostile"/>
                <a:cs typeface="Eurostile"/>
              </a:rPr>
              <a:t>numpy</a:t>
            </a:r>
            <a:endParaRPr lang="en-US" sz="1600" dirty="0">
              <a:latin typeface="Eurostile"/>
              <a:cs typeface="Eurostile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 err="1">
                <a:latin typeface="Eurostile"/>
                <a:cs typeface="Eurostile"/>
              </a:rPr>
              <a:t>picamera</a:t>
            </a:r>
            <a:endParaRPr lang="en-US" sz="1600" dirty="0">
              <a:latin typeface="Eurostile"/>
              <a:cs typeface="Eurostile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 err="1">
                <a:latin typeface="Eurostile"/>
                <a:cs typeface="Eurostile"/>
              </a:rPr>
              <a:t>pygame</a:t>
            </a:r>
            <a:endParaRPr lang="en-US" sz="1600" dirty="0">
              <a:latin typeface="Eurostile"/>
              <a:cs typeface="Eurostile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 err="1">
                <a:latin typeface="Eurostile"/>
                <a:cs typeface="Eurostile"/>
              </a:rPr>
              <a:t>scikit</a:t>
            </a:r>
            <a:r>
              <a:rPr lang="en-US" sz="1600" dirty="0">
                <a:latin typeface="Eurostile"/>
                <a:cs typeface="Eurostile"/>
              </a:rPr>
              <a:t>-learn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>
                <a:latin typeface="Eurostile"/>
                <a:cs typeface="Eurostile"/>
              </a:rPr>
              <a:t>socket</a:t>
            </a: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en-US" sz="1600" dirty="0">
                <a:latin typeface="Eurostile"/>
                <a:cs typeface="Eurostile"/>
              </a:rPr>
              <a:t>threading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13930"/>
          <a:stretch/>
        </p:blipFill>
        <p:spPr>
          <a:xfrm>
            <a:off x="76822" y="256765"/>
            <a:ext cx="2948897" cy="8573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8177" y="1949886"/>
            <a:ext cx="792916" cy="97660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1375" y="3320803"/>
            <a:ext cx="809842" cy="8098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63756" y="4148841"/>
            <a:ext cx="2078836" cy="11693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75121" y="5378414"/>
            <a:ext cx="1534615" cy="831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036942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MG_0867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8" r="20768" b="4956"/>
          <a:stretch/>
        </p:blipFill>
        <p:spPr>
          <a:xfrm>
            <a:off x="405997" y="3390067"/>
            <a:ext cx="2654583" cy="3143566"/>
          </a:xfrm>
          <a:prstGeom prst="rect">
            <a:avLst/>
          </a:prstGeom>
        </p:spPr>
      </p:pic>
      <p:pic>
        <p:nvPicPr>
          <p:cNvPr id="6" name="Picture 5" descr="IMG_0871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17" t="5168" r="24199"/>
          <a:stretch/>
        </p:blipFill>
        <p:spPr>
          <a:xfrm>
            <a:off x="3358668" y="3390067"/>
            <a:ext cx="2249302" cy="3125583"/>
          </a:xfrm>
          <a:prstGeom prst="rect">
            <a:avLst/>
          </a:prstGeom>
        </p:spPr>
      </p:pic>
      <p:pic>
        <p:nvPicPr>
          <p:cNvPr id="9" name="Picture 8" descr="IMG_0872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01" r="12934"/>
          <a:stretch/>
        </p:blipFill>
        <p:spPr>
          <a:xfrm>
            <a:off x="5954595" y="3390066"/>
            <a:ext cx="2821147" cy="3122371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358668" y="908829"/>
            <a:ext cx="2547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All Code In Bellow:</a:t>
            </a:r>
            <a:endParaRPr lang="zh-CN" altLang="en-US" dirty="0"/>
          </a:p>
        </p:txBody>
      </p:sp>
      <p:pic>
        <p:nvPicPr>
          <p:cNvPr id="10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2323" y="1528527"/>
            <a:ext cx="640080" cy="64008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429507" y="2434651"/>
            <a:ext cx="4405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http://github.com/rh01/Rasp-driving-car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6729898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63344" y="485517"/>
            <a:ext cx="16439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Eurostile"/>
                <a:cs typeface="Eurostile"/>
              </a:rPr>
              <a:t>Questions?</a:t>
            </a:r>
          </a:p>
        </p:txBody>
      </p:sp>
      <p:pic>
        <p:nvPicPr>
          <p:cNvPr id="3" name="run_over_po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lum bright="20000"/>
          </a:blip>
          <a:srcRect l="12296" r="12338"/>
          <a:stretch/>
        </p:blipFill>
        <p:spPr>
          <a:xfrm>
            <a:off x="2742915" y="1281304"/>
            <a:ext cx="3710225" cy="276913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2694" y="4761055"/>
            <a:ext cx="640080" cy="64008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5415" y="4761055"/>
            <a:ext cx="619495" cy="6194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09647" y="4761055"/>
            <a:ext cx="640080" cy="64008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062694" y="5516446"/>
            <a:ext cx="2437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ourier"/>
                <a:cs typeface="Courier"/>
              </a:rPr>
              <a:t>1048157315@qq.com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637179" y="5495861"/>
            <a:ext cx="20209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ourier"/>
                <a:cs typeface="Courier"/>
              </a:rPr>
              <a:t>heng960509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891909" y="5516446"/>
            <a:ext cx="20209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Courier"/>
                <a:cs typeface="Courier"/>
              </a:rPr>
              <a:t>rh01</a:t>
            </a:r>
          </a:p>
        </p:txBody>
      </p:sp>
    </p:spTree>
    <p:extLst>
      <p:ext uri="{BB962C8B-B14F-4D97-AF65-F5344CB8AC3E}">
        <p14:creationId xmlns:p14="http://schemas.microsoft.com/office/powerpoint/2010/main" val="239896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3314" y="309368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Eurostile"/>
                <a:cs typeface="Eurostile"/>
              </a:rPr>
              <a:t>Performance: Driving </a:t>
            </a:r>
            <a:r>
              <a:rPr lang="en-US" b="1" dirty="0">
                <a:solidFill>
                  <a:srgbClr val="FF0000"/>
                </a:solidFill>
                <a:latin typeface="Eurostile"/>
                <a:cs typeface="Eurostile"/>
              </a:rPr>
              <a:t>(Not so good)</a:t>
            </a:r>
          </a:p>
        </p:txBody>
      </p:sp>
      <p:pic>
        <p:nvPicPr>
          <p:cNvPr id="3" name="Picture 2" descr="frame0021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41" y="1784022"/>
            <a:ext cx="4064000" cy="3048000"/>
          </a:xfrm>
          <a:prstGeom prst="rect">
            <a:avLst/>
          </a:prstGeom>
        </p:spPr>
      </p:pic>
      <p:pic>
        <p:nvPicPr>
          <p:cNvPr id="4" name="Picture 3" descr="frame0046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237" y="1784022"/>
            <a:ext cx="4064000" cy="304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950062" y="1956137"/>
            <a:ext cx="1204632" cy="327729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16986" y="1944673"/>
            <a:ext cx="1625809" cy="327729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 rot="5400000">
            <a:off x="5782681" y="4000303"/>
            <a:ext cx="1175832" cy="327729"/>
          </a:xfrm>
          <a:prstGeom prst="rect">
            <a:avLst/>
          </a:prstGeom>
          <a:noFill/>
          <a:ln w="6350" cmpd="sng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 rot="5400000">
            <a:off x="7225638" y="3927390"/>
            <a:ext cx="1175832" cy="327729"/>
          </a:xfrm>
          <a:prstGeom prst="rect">
            <a:avLst/>
          </a:prstGeom>
          <a:noFill/>
          <a:ln w="6350" cmpd="sng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1713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2413" y="102843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Eurostile"/>
                <a:cs typeface="Eurostile"/>
              </a:rPr>
              <a:t>Physical materials </a:t>
            </a:r>
            <a:r>
              <a:rPr lang="en-US" b="1" dirty="0">
                <a:latin typeface="Eurostile"/>
                <a:cs typeface="Eurostile"/>
              </a:rPr>
              <a:t>(all items sold separately)</a:t>
            </a:r>
          </a:p>
        </p:txBody>
      </p:sp>
      <p:pic>
        <p:nvPicPr>
          <p:cNvPr id="13" name="Picture 12" descr="IMG_083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210" y="681518"/>
            <a:ext cx="7692124" cy="5769093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4166202" y="629487"/>
            <a:ext cx="2120200" cy="410703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Arduino UNO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6819086" y="1040190"/>
            <a:ext cx="2120200" cy="48923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USB battery charger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559719" y="4371459"/>
            <a:ext cx="2439710" cy="70666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Raspberry Pi 3, </a:t>
            </a:r>
            <a:br>
              <a:rPr lang="en-US" dirty="0"/>
            </a:br>
            <a:r>
              <a:rPr lang="en-US" dirty="0"/>
              <a:t>plus camera module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5378702" y="5528754"/>
            <a:ext cx="2120200" cy="579341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Remote control car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1935238" y="1040190"/>
            <a:ext cx="1840512" cy="414419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Action figures!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399142" y="6020466"/>
            <a:ext cx="1917049" cy="430145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Wireless router</a:t>
            </a:r>
          </a:p>
        </p:txBody>
      </p:sp>
      <p:cxnSp>
        <p:nvCxnSpPr>
          <p:cNvPr id="6" name="Straight Connector 5"/>
          <p:cNvCxnSpPr>
            <a:stCxn id="17" idx="2"/>
          </p:cNvCxnSpPr>
          <p:nvPr/>
        </p:nvCxnSpPr>
        <p:spPr>
          <a:xfrm flipH="1">
            <a:off x="2715650" y="1454609"/>
            <a:ext cx="139844" cy="142913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3" idx="2"/>
          </p:cNvCxnSpPr>
          <p:nvPr/>
        </p:nvCxnSpPr>
        <p:spPr>
          <a:xfrm flipH="1">
            <a:off x="4465734" y="1040190"/>
            <a:ext cx="760568" cy="12129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6196718" y="1529427"/>
            <a:ext cx="1682468" cy="5291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7415577" y="2673045"/>
            <a:ext cx="463609" cy="169841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5592410" y="3164640"/>
            <a:ext cx="2286776" cy="120681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16" idx="0"/>
          </p:cNvCxnSpPr>
          <p:nvPr/>
        </p:nvCxnSpPr>
        <p:spPr>
          <a:xfrm>
            <a:off x="5930413" y="3942998"/>
            <a:ext cx="508389" cy="158575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4618134" y="2673045"/>
            <a:ext cx="1820668" cy="28557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endCxn id="18" idx="0"/>
          </p:cNvCxnSpPr>
          <p:nvPr/>
        </p:nvCxnSpPr>
        <p:spPr>
          <a:xfrm flipH="1">
            <a:off x="1357667" y="5078126"/>
            <a:ext cx="2071817" cy="9423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234683" y="1632857"/>
            <a:ext cx="1615886" cy="60323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Stop sign (homemade)</a:t>
            </a:r>
          </a:p>
        </p:txBody>
      </p:sp>
      <p:cxnSp>
        <p:nvCxnSpPr>
          <p:cNvPr id="36" name="Straight Connector 35"/>
          <p:cNvCxnSpPr>
            <a:stCxn id="17" idx="2"/>
          </p:cNvCxnSpPr>
          <p:nvPr/>
        </p:nvCxnSpPr>
        <p:spPr>
          <a:xfrm>
            <a:off x="2855494" y="1454609"/>
            <a:ext cx="831809" cy="110577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34" idx="2"/>
          </p:cNvCxnSpPr>
          <p:nvPr/>
        </p:nvCxnSpPr>
        <p:spPr>
          <a:xfrm>
            <a:off x="1042626" y="2236094"/>
            <a:ext cx="577435" cy="5598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82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8010" y="190556"/>
            <a:ext cx="2204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动机</a:t>
            </a:r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| </a:t>
            </a:r>
            <a:r>
              <a:rPr lang="en-US" altLang="zh-CN" dirty="0">
                <a:latin typeface="Eurostile"/>
              </a:rPr>
              <a:t>Motivation</a:t>
            </a:r>
            <a:endParaRPr lang="en-US" dirty="0">
              <a:latin typeface="Eurostil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7633" y="1903380"/>
            <a:ext cx="475743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各种各样的系统协同工作</a:t>
            </a:r>
            <a:r>
              <a:rPr lang="en-US" dirty="0">
                <a:latin typeface="Eurostile"/>
                <a:cs typeface="Eurostile"/>
              </a:rPr>
              <a:t>:</a:t>
            </a:r>
          </a:p>
          <a:p>
            <a:pPr marL="742950" lvl="1" indent="-285750">
              <a:lnSpc>
                <a:spcPct val="150000"/>
              </a:lnSpc>
              <a:buFont typeface="Courier New"/>
              <a:buChar char="o"/>
            </a:pPr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雷达和激光</a:t>
            </a:r>
            <a:endParaRPr lang="en-US" dirty="0">
              <a:latin typeface="方正姚体" panose="02010601030101010101" pitchFamily="2" charset="-122"/>
              <a:ea typeface="方正姚体" panose="02010601030101010101" pitchFamily="2" charset="-122"/>
              <a:cs typeface="Eurostile"/>
            </a:endParaRPr>
          </a:p>
          <a:p>
            <a:pPr marL="742950" lvl="1" indent="-285750">
              <a:lnSpc>
                <a:spcPct val="150000"/>
              </a:lnSpc>
              <a:buFont typeface="Courier New"/>
              <a:buChar char="o"/>
            </a:pPr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运动传感器</a:t>
            </a:r>
            <a:endParaRPr lang="en-US" dirty="0">
              <a:latin typeface="Eurostile"/>
              <a:cs typeface="Eurostile"/>
            </a:endParaRPr>
          </a:p>
          <a:p>
            <a:pPr marL="742950" lvl="1" indent="-285750">
              <a:lnSpc>
                <a:spcPct val="150000"/>
              </a:lnSpc>
              <a:buFont typeface="Courier New"/>
              <a:buChar char="o"/>
            </a:pPr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计算机视觉</a:t>
            </a:r>
            <a:endParaRPr lang="en-US" dirty="0">
              <a:latin typeface="Eurostile"/>
              <a:cs typeface="Eurostile"/>
            </a:endParaRPr>
          </a:p>
          <a:p>
            <a:pPr marL="1200150" lvl="2" indent="-285750">
              <a:lnSpc>
                <a:spcPct val="150000"/>
              </a:lnSpc>
              <a:buFont typeface="Arial"/>
              <a:buChar char="•"/>
            </a:pPr>
            <a:r>
              <a:rPr lang="zh-CN" altLang="en-US" b="1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图像处理</a:t>
            </a:r>
            <a:endParaRPr lang="en-US" b="1" dirty="0">
              <a:latin typeface="方正姚体" panose="02010601030101010101" pitchFamily="2" charset="-122"/>
              <a:ea typeface="方正姚体" panose="02010601030101010101" pitchFamily="2" charset="-122"/>
              <a:cs typeface="Eurostile"/>
            </a:endParaRPr>
          </a:p>
          <a:p>
            <a:pPr marL="1200150" lvl="2" indent="-285750">
              <a:lnSpc>
                <a:spcPct val="150000"/>
              </a:lnSpc>
              <a:buFont typeface="Arial"/>
              <a:buChar char="•"/>
            </a:pPr>
            <a:r>
              <a:rPr lang="zh-CN" altLang="en-US" b="1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神经网络预测</a:t>
            </a:r>
            <a:endParaRPr lang="en-US" b="1" dirty="0">
              <a:latin typeface="方正姚体" panose="02010601030101010101" pitchFamily="2" charset="-122"/>
              <a:ea typeface="方正姚体" panose="02010601030101010101" pitchFamily="2" charset="-122"/>
              <a:cs typeface="Eurostile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476778" y="3961277"/>
            <a:ext cx="3029500" cy="2050031"/>
            <a:chOff x="5306683" y="3057953"/>
            <a:chExt cx="3029500" cy="205003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99438" y="3057953"/>
              <a:ext cx="2936745" cy="180381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8" name="TextBox 7"/>
            <p:cNvSpPr txBox="1"/>
            <p:nvPr/>
          </p:nvSpPr>
          <p:spPr>
            <a:xfrm>
              <a:off x="5306683" y="4861763"/>
              <a:ext cx="293674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Mobileye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332277" y="944887"/>
            <a:ext cx="3371408" cy="2420504"/>
            <a:chOff x="5697435" y="4878485"/>
            <a:chExt cx="2785279" cy="199969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l="3266" r="5186" b="20162"/>
            <a:stretch/>
          </p:blipFill>
          <p:spPr>
            <a:xfrm>
              <a:off x="5790190" y="4878485"/>
              <a:ext cx="2667959" cy="174502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1" name="TextBox 10"/>
            <p:cNvSpPr txBox="1"/>
            <p:nvPr/>
          </p:nvSpPr>
          <p:spPr>
            <a:xfrm>
              <a:off x="5697435" y="6631957"/>
              <a:ext cx="27852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Google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6839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8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8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6174" y="99850"/>
            <a:ext cx="1365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</a:t>
            </a:r>
            <a:r>
              <a:rPr lang="en-US" altLang="zh-CN" dirty="0">
                <a:latin typeface="Eurostile"/>
                <a:cs typeface="Eurostile"/>
              </a:rPr>
              <a:t>|MODEL</a:t>
            </a:r>
            <a:endParaRPr lang="en-US" dirty="0">
              <a:latin typeface="Eurostile"/>
              <a:cs typeface="Eurostile"/>
            </a:endParaRPr>
          </a:p>
        </p:txBody>
      </p:sp>
      <p:pic>
        <p:nvPicPr>
          <p:cNvPr id="4" name="Picture 3" descr="IMG_087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83" y="604708"/>
            <a:ext cx="7886718" cy="5915039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>
            <a:off x="757620" y="943959"/>
            <a:ext cx="8181847" cy="3728503"/>
            <a:chOff x="757620" y="943959"/>
            <a:chExt cx="8181847" cy="3728503"/>
          </a:xfrm>
        </p:grpSpPr>
        <p:sp>
          <p:nvSpPr>
            <p:cNvPr id="7" name="Rounded Rectangle 6"/>
            <p:cNvSpPr/>
            <p:nvPr/>
          </p:nvSpPr>
          <p:spPr>
            <a:xfrm>
              <a:off x="796975" y="943959"/>
              <a:ext cx="1908621" cy="354325"/>
            </a:xfrm>
            <a:prstGeom prst="round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latin typeface="方正姚体" panose="02010601030101010101" pitchFamily="2" charset="-122"/>
                  <a:ea typeface="方正姚体" panose="02010601030101010101" pitchFamily="2" charset="-122"/>
                </a:rPr>
                <a:t>移动电源</a:t>
              </a:r>
              <a:endParaRPr lang="en-US" sz="1400" dirty="0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cxnSp>
          <p:nvCxnSpPr>
            <p:cNvPr id="8" name="Straight Connector 7"/>
            <p:cNvCxnSpPr>
              <a:stCxn id="13" idx="1"/>
            </p:cNvCxnSpPr>
            <p:nvPr/>
          </p:nvCxnSpPr>
          <p:spPr>
            <a:xfrm flipH="1" flipV="1">
              <a:off x="5935579" y="4211053"/>
              <a:ext cx="1350210" cy="284742"/>
            </a:xfrm>
            <a:prstGeom prst="line">
              <a:avLst/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>
              <a:stCxn id="7" idx="3"/>
            </p:cNvCxnSpPr>
            <p:nvPr/>
          </p:nvCxnSpPr>
          <p:spPr>
            <a:xfrm>
              <a:off x="2705596" y="1121122"/>
              <a:ext cx="1532193" cy="295931"/>
            </a:xfrm>
            <a:prstGeom prst="line">
              <a:avLst/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ounded Rectangle 10"/>
            <p:cNvSpPr/>
            <p:nvPr/>
          </p:nvSpPr>
          <p:spPr>
            <a:xfrm>
              <a:off x="757620" y="2285180"/>
              <a:ext cx="1549341" cy="353268"/>
            </a:xfrm>
            <a:prstGeom prst="round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Raspberry Pi 3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6728349" y="2631280"/>
              <a:ext cx="1560603" cy="353334"/>
            </a:xfrm>
            <a:prstGeom prst="round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zh-CN" altLang="en-US" sz="1400" dirty="0">
                  <a:latin typeface="方正姚体" panose="02010601030101010101" pitchFamily="2" charset="-122"/>
                  <a:ea typeface="方正姚体" panose="02010601030101010101" pitchFamily="2" charset="-122"/>
                </a:rPr>
                <a:t>摄像头模块</a:t>
              </a:r>
              <a:endParaRPr lang="en-US" sz="1400" dirty="0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7285789" y="4319128"/>
              <a:ext cx="1653678" cy="353334"/>
            </a:xfrm>
            <a:prstGeom prst="roundRect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>
                  <a:latin typeface="方正姚体" panose="02010601030101010101" pitchFamily="2" charset="-122"/>
                  <a:ea typeface="方正姚体" panose="02010601030101010101" pitchFamily="2" charset="-122"/>
                </a:rPr>
                <a:t>RC</a:t>
              </a:r>
              <a:r>
                <a:rPr lang="zh-CN" altLang="en-US" sz="1400" dirty="0">
                  <a:latin typeface="方正姚体" panose="02010601030101010101" pitchFamily="2" charset="-122"/>
                  <a:ea typeface="方正姚体" panose="02010601030101010101" pitchFamily="2" charset="-122"/>
                </a:rPr>
                <a:t>车</a:t>
              </a:r>
              <a:endParaRPr lang="en-US" sz="1400" dirty="0"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cxnSp>
          <p:nvCxnSpPr>
            <p:cNvPr id="19" name="Straight Connector 18"/>
            <p:cNvCxnSpPr>
              <a:endCxn id="11" idx="3"/>
            </p:cNvCxnSpPr>
            <p:nvPr/>
          </p:nvCxnSpPr>
          <p:spPr>
            <a:xfrm flipH="1">
              <a:off x="2306961" y="2461814"/>
              <a:ext cx="1434326" cy="0"/>
            </a:xfrm>
            <a:prstGeom prst="line">
              <a:avLst/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12" idx="1"/>
            </p:cNvCxnSpPr>
            <p:nvPr/>
          </p:nvCxnSpPr>
          <p:spPr>
            <a:xfrm flipH="1">
              <a:off x="5684865" y="2807947"/>
              <a:ext cx="1043484" cy="343973"/>
            </a:xfrm>
            <a:prstGeom prst="line">
              <a:avLst/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ounded Rectangle 44"/>
          <p:cNvSpPr/>
          <p:nvPr/>
        </p:nvSpPr>
        <p:spPr>
          <a:xfrm>
            <a:off x="763318" y="4672461"/>
            <a:ext cx="2576782" cy="1716295"/>
          </a:xfrm>
          <a:prstGeom prst="roundRect">
            <a:avLst>
              <a:gd name="adj" fmla="val 10697"/>
            </a:avLst>
          </a:prstGeom>
          <a:ln w="57150" cmpd="sng">
            <a:solidFill>
              <a:srgbClr val="0000F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82880" rtlCol="0" anchor="ctr"/>
          <a:lstStyle/>
          <a:p>
            <a:r>
              <a:rPr lang="en-US" b="1" dirty="0">
                <a:latin typeface="Eurostile"/>
                <a:cs typeface="Eurostile"/>
              </a:rPr>
              <a:t>Goals:</a:t>
            </a:r>
          </a:p>
          <a:p>
            <a:pPr marL="342900" indent="-342900">
              <a:buAutoNum type="arabicPeriod"/>
            </a:pPr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自动驾驶</a:t>
            </a:r>
            <a:endParaRPr lang="en-US" dirty="0">
              <a:latin typeface="方正姚体" panose="02010601030101010101" pitchFamily="2" charset="-122"/>
              <a:ea typeface="方正姚体" panose="02010601030101010101" pitchFamily="2" charset="-122"/>
              <a:cs typeface="Eurostile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检测</a:t>
            </a:r>
            <a:endParaRPr lang="en-US" dirty="0">
              <a:latin typeface="方正姚体" panose="02010601030101010101" pitchFamily="2" charset="-122"/>
              <a:ea typeface="方正姚体" panose="02010601030101010101" pitchFamily="2" charset="-122"/>
              <a:cs typeface="Eurostile"/>
            </a:endParaRPr>
          </a:p>
          <a:p>
            <a:pPr marL="800100" lvl="1" indent="-342900">
              <a:buFont typeface="Arial"/>
              <a:buChar char="•"/>
            </a:pPr>
            <a:r>
              <a:rPr lang="en-US" dirty="0">
                <a:latin typeface="Eurostile"/>
                <a:cs typeface="Eurostile"/>
              </a:rPr>
              <a:t>Stop signs</a:t>
            </a:r>
          </a:p>
          <a:p>
            <a:pPr marL="800100" lvl="1" indent="-342900">
              <a:buFont typeface="Arial"/>
              <a:buChar char="•"/>
            </a:pPr>
            <a:r>
              <a:rPr lang="en-US" altLang="zh-CN" dirty="0">
                <a:latin typeface="Eurostile"/>
                <a:cs typeface="Eurostile"/>
              </a:rPr>
              <a:t>Traffic light</a:t>
            </a:r>
            <a:endParaRPr lang="en-US" dirty="0">
              <a:latin typeface="Eurostile"/>
              <a:cs typeface="Eurostile"/>
            </a:endParaRPr>
          </a:p>
        </p:txBody>
      </p:sp>
    </p:spTree>
    <p:extLst>
      <p:ext uri="{BB962C8B-B14F-4D97-AF65-F5344CB8AC3E}">
        <p14:creationId xmlns:p14="http://schemas.microsoft.com/office/powerpoint/2010/main" val="774729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1030" y="203514"/>
            <a:ext cx="34846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训练数据 </a:t>
            </a:r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| </a:t>
            </a:r>
            <a:r>
              <a:rPr lang="en-US" altLang="zh-CN" dirty="0">
                <a:latin typeface="Eurostile"/>
                <a:cs typeface="Eurostile"/>
              </a:rPr>
              <a:t>Model</a:t>
            </a:r>
            <a:r>
              <a:rPr lang="en-US" dirty="0">
                <a:latin typeface="Eurostile"/>
                <a:cs typeface="Eurostile"/>
              </a:rPr>
              <a:t>: Training data</a:t>
            </a:r>
          </a:p>
        </p:txBody>
      </p:sp>
      <p:pic>
        <p:nvPicPr>
          <p:cNvPr id="5" name="IMG_0816.MOV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lum/>
          </a:blip>
          <a:stretch>
            <a:fillRect/>
          </a:stretch>
        </p:blipFill>
        <p:spPr>
          <a:xfrm>
            <a:off x="-1" y="870473"/>
            <a:ext cx="9158329" cy="5151560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4704121" y="5007571"/>
            <a:ext cx="1529047" cy="818834"/>
          </a:xfrm>
          <a:prstGeom prst="ellipse">
            <a:avLst/>
          </a:prstGeom>
          <a:noFill/>
          <a:ln w="57150" cmpd="sng">
            <a:solidFill>
              <a:srgbClr val="00FF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18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训练数据 </a:t>
            </a:r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| </a:t>
            </a:r>
            <a:r>
              <a:rPr lang="en-US" altLang="zh-CN" dirty="0">
                <a:latin typeface="Eurostile"/>
                <a:cs typeface="Eurostile"/>
              </a:rPr>
              <a:t>Model: Training data</a:t>
            </a:r>
          </a:p>
        </p:txBody>
      </p:sp>
      <p:pic>
        <p:nvPicPr>
          <p:cNvPr id="2" name="Picture 1" descr="IMG_078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35" y="463770"/>
            <a:ext cx="8259096" cy="6194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407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rame0003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60" y="406014"/>
            <a:ext cx="8184390" cy="6138293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497660" y="3426315"/>
            <a:ext cx="8184390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76" y="3275626"/>
            <a:ext cx="472390" cy="2983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| </a:t>
            </a:r>
            <a:r>
              <a:rPr lang="en-US" altLang="zh-CN" dirty="0">
                <a:latin typeface="Eurostile"/>
                <a:cs typeface="Eurostile"/>
              </a:rPr>
              <a:t>Model: Training </a:t>
            </a:r>
          </a:p>
        </p:txBody>
      </p:sp>
    </p:spTree>
    <p:extLst>
      <p:ext uri="{BB962C8B-B14F-4D97-AF65-F5344CB8AC3E}">
        <p14:creationId xmlns:p14="http://schemas.microsoft.com/office/powerpoint/2010/main" val="710093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9337E-6 3.79454E-7 L 0.92242 3.79454E-7 " pathEditMode="relative" ptsTypes="AA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rame0003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184"/>
          <a:stretch/>
        </p:blipFill>
        <p:spPr>
          <a:xfrm>
            <a:off x="497660" y="3425096"/>
            <a:ext cx="8184390" cy="311921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| </a:t>
            </a:r>
            <a:r>
              <a:rPr lang="en-US" altLang="zh-CN" dirty="0">
                <a:latin typeface="Eurostile"/>
                <a:cs typeface="Eurostile"/>
              </a:rPr>
              <a:t>Model: Training 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505800" y="2830179"/>
            <a:ext cx="8176251" cy="556586"/>
            <a:chOff x="505800" y="2830179"/>
            <a:chExt cx="8176251" cy="556586"/>
          </a:xfrm>
        </p:grpSpPr>
        <p:sp>
          <p:nvSpPr>
            <p:cNvPr id="5" name="Left Brace 4"/>
            <p:cNvSpPr/>
            <p:nvPr/>
          </p:nvSpPr>
          <p:spPr>
            <a:xfrm rot="5400000">
              <a:off x="4488087" y="-807199"/>
              <a:ext cx="211677" cy="8176251"/>
            </a:xfrm>
            <a:prstGeom prst="leftBrace">
              <a:avLst>
                <a:gd name="adj1" fmla="val 58328"/>
                <a:gd name="adj2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241282" y="2830179"/>
              <a:ext cx="90550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</a:rPr>
                <a:t>320 </a:t>
              </a:r>
              <a:r>
                <a:rPr lang="en-US" sz="1600" dirty="0" err="1">
                  <a:solidFill>
                    <a:srgbClr val="FF0000"/>
                  </a:solidFill>
                </a:rPr>
                <a:t>px</a:t>
              </a:r>
              <a:endParaRPr lang="en-US" sz="16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-17176" y="3441378"/>
            <a:ext cx="474961" cy="3102929"/>
            <a:chOff x="-17176" y="3441378"/>
            <a:chExt cx="474961" cy="3102929"/>
          </a:xfrm>
        </p:grpSpPr>
        <p:sp>
          <p:nvSpPr>
            <p:cNvPr id="2" name="Left Brace 1"/>
            <p:cNvSpPr/>
            <p:nvPr/>
          </p:nvSpPr>
          <p:spPr>
            <a:xfrm>
              <a:off x="301220" y="3441378"/>
              <a:ext cx="156565" cy="3102929"/>
            </a:xfrm>
            <a:prstGeom prst="leftBrace">
              <a:avLst>
                <a:gd name="adj1" fmla="val 42663"/>
                <a:gd name="adj2" fmla="val 50000"/>
              </a:avLst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 rot="16200000">
              <a:off x="-300653" y="4675074"/>
              <a:ext cx="90550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</a:rPr>
                <a:t>120 </a:t>
              </a:r>
              <a:r>
                <a:rPr lang="en-US" sz="1600" dirty="0" err="1">
                  <a:solidFill>
                    <a:srgbClr val="FF0000"/>
                  </a:solidFill>
                </a:rPr>
                <a:t>px</a:t>
              </a:r>
              <a:endParaRPr lang="en-US" sz="16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347147" y="2053519"/>
            <a:ext cx="833490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/>
                <a:cs typeface="Helvetica"/>
              </a:rPr>
              <a:t>Given this image as </a:t>
            </a:r>
            <a:r>
              <a:rPr lang="en-US" sz="2000" b="1" u="sng" dirty="0">
                <a:latin typeface="Helvetica"/>
                <a:cs typeface="Helvetica"/>
              </a:rPr>
              <a:t>input</a:t>
            </a:r>
            <a:r>
              <a:rPr lang="en-US" sz="2000" dirty="0">
                <a:latin typeface="Helvetica"/>
                <a:cs typeface="Helvetica"/>
              </a:rPr>
              <a:t>,</a:t>
            </a:r>
            <a:r>
              <a:rPr lang="en-US" sz="2000" b="1" dirty="0">
                <a:latin typeface="Helvetica"/>
                <a:cs typeface="Helvetica"/>
              </a:rPr>
              <a:t> </a:t>
            </a:r>
            <a:r>
              <a:rPr lang="is-IS" sz="2000" dirty="0">
                <a:latin typeface="Helvetica"/>
                <a:cs typeface="Helvetica"/>
              </a:rPr>
              <a:t>the correct </a:t>
            </a:r>
            <a:r>
              <a:rPr lang="is-IS" sz="2000" b="1" u="sng" dirty="0">
                <a:latin typeface="Helvetica"/>
                <a:cs typeface="Helvetica"/>
              </a:rPr>
              <a:t>output</a:t>
            </a:r>
            <a:r>
              <a:rPr lang="is-IS" sz="2000" dirty="0">
                <a:latin typeface="Helvetica"/>
                <a:cs typeface="Helvetica"/>
              </a:rPr>
              <a:t> is to turn “RIGHT”.</a:t>
            </a:r>
            <a:endParaRPr lang="en-US" sz="2000" dirty="0">
              <a:latin typeface="Helvetica"/>
              <a:cs typeface="Helvetica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5794895" y="641863"/>
            <a:ext cx="3354556" cy="390765"/>
            <a:chOff x="5794895" y="641863"/>
            <a:chExt cx="3354556" cy="390765"/>
          </a:xfrm>
        </p:grpSpPr>
        <p:sp>
          <p:nvSpPr>
            <p:cNvPr id="15" name="TextBox 14"/>
            <p:cNvSpPr txBox="1"/>
            <p:nvPr/>
          </p:nvSpPr>
          <p:spPr>
            <a:xfrm>
              <a:off x="5794895" y="663296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"/>
                  <a:cs typeface="Courier"/>
                </a:rPr>
                <a:t>“LEFT”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095465" y="641863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"/>
                  <a:cs typeface="Courier"/>
                </a:rPr>
                <a:t>[1, 0, 0]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17" name="TextBox 16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799673" y="1320686"/>
            <a:ext cx="3354556" cy="390765"/>
            <a:chOff x="5799673" y="1320686"/>
            <a:chExt cx="3354556" cy="390765"/>
          </a:xfrm>
        </p:grpSpPr>
        <p:sp>
          <p:nvSpPr>
            <p:cNvPr id="19" name="TextBox 18"/>
            <p:cNvSpPr txBox="1"/>
            <p:nvPr/>
          </p:nvSpPr>
          <p:spPr>
            <a:xfrm>
              <a:off x="5799673" y="1342119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"/>
                  <a:cs typeface="Courier"/>
                </a:rPr>
                <a:t>“FORWARD”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100243" y="1320686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"/>
                  <a:cs typeface="Courier"/>
                </a:rPr>
                <a:t>[0, 0, 1]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770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rame0009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80" y="3497963"/>
            <a:ext cx="8111795" cy="30419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" y="9144"/>
            <a:ext cx="5136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模型： 训练 </a:t>
            </a:r>
            <a:r>
              <a:rPr lang="en-US" altLang="zh-CN" dirty="0">
                <a:latin typeface="方正姚体" panose="02010601030101010101" pitchFamily="2" charset="-122"/>
                <a:ea typeface="方正姚体" panose="02010601030101010101" pitchFamily="2" charset="-122"/>
                <a:cs typeface="Eurostile"/>
              </a:rPr>
              <a:t>| </a:t>
            </a:r>
            <a:r>
              <a:rPr lang="en-US" altLang="zh-CN" dirty="0">
                <a:latin typeface="Eurostile"/>
                <a:cs typeface="Eurostile"/>
              </a:rPr>
              <a:t>Model: Training </a:t>
            </a:r>
          </a:p>
        </p:txBody>
      </p:sp>
      <p:sp>
        <p:nvSpPr>
          <p:cNvPr id="4" name="Left Brace 3"/>
          <p:cNvSpPr/>
          <p:nvPr/>
        </p:nvSpPr>
        <p:spPr>
          <a:xfrm>
            <a:off x="301220" y="3441378"/>
            <a:ext cx="156565" cy="3102929"/>
          </a:xfrm>
          <a:prstGeom prst="leftBrace">
            <a:avLst>
              <a:gd name="adj1" fmla="val 42663"/>
              <a:gd name="adj2" fmla="val 50000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Left Brace 5"/>
          <p:cNvSpPr/>
          <p:nvPr/>
        </p:nvSpPr>
        <p:spPr>
          <a:xfrm rot="5400000">
            <a:off x="4488087" y="-807199"/>
            <a:ext cx="211677" cy="8176251"/>
          </a:xfrm>
          <a:prstGeom prst="leftBrace">
            <a:avLst>
              <a:gd name="adj1" fmla="val 58328"/>
              <a:gd name="adj2" fmla="val 50000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41282" y="2830179"/>
            <a:ext cx="90550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320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px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300653" y="4675074"/>
            <a:ext cx="905507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120 </a:t>
            </a:r>
            <a:r>
              <a:rPr lang="en-US" sz="1600" dirty="0" err="1">
                <a:solidFill>
                  <a:schemeClr val="bg1">
                    <a:lumMod val="50000"/>
                  </a:schemeClr>
                </a:solidFill>
              </a:rPr>
              <a:t>px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797284" y="981969"/>
            <a:ext cx="3354556" cy="390765"/>
            <a:chOff x="5797284" y="981969"/>
            <a:chExt cx="3354556" cy="390765"/>
          </a:xfrm>
        </p:grpSpPr>
        <p:sp>
          <p:nvSpPr>
            <p:cNvPr id="14" name="TextBox 13"/>
            <p:cNvSpPr txBox="1"/>
            <p:nvPr/>
          </p:nvSpPr>
          <p:spPr>
            <a:xfrm>
              <a:off x="5797284" y="1003402"/>
              <a:ext cx="213004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"/>
                  <a:cs typeface="Courier"/>
                </a:rPr>
                <a:t>“RIGHT”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097854" y="981969"/>
              <a:ext cx="205398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"/>
                  <a:cs typeface="Courier"/>
                </a:rPr>
                <a:t>[0, 1, 0]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47147" y="2053519"/>
            <a:ext cx="833490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/>
                <a:cs typeface="Helvetica"/>
              </a:rPr>
              <a:t>Given this image as </a:t>
            </a:r>
            <a:r>
              <a:rPr lang="en-US" sz="2000" b="1" u="sng" dirty="0">
                <a:latin typeface="Helvetica"/>
                <a:cs typeface="Helvetica"/>
              </a:rPr>
              <a:t>input,</a:t>
            </a:r>
            <a:r>
              <a:rPr lang="en-US" sz="2000" b="1" dirty="0">
                <a:latin typeface="Helvetica"/>
                <a:cs typeface="Helvetica"/>
              </a:rPr>
              <a:t> </a:t>
            </a:r>
            <a:r>
              <a:rPr lang="is-IS" sz="2000" dirty="0">
                <a:latin typeface="Helvetica"/>
                <a:cs typeface="Helvetica"/>
              </a:rPr>
              <a:t>the correct </a:t>
            </a:r>
            <a:r>
              <a:rPr lang="is-IS" sz="2000" b="1" u="sng" dirty="0">
                <a:latin typeface="Helvetica"/>
                <a:cs typeface="Helvetica"/>
              </a:rPr>
              <a:t>output</a:t>
            </a:r>
            <a:r>
              <a:rPr lang="is-IS" sz="2000" dirty="0">
                <a:latin typeface="Helvetica"/>
                <a:cs typeface="Helvetica"/>
              </a:rPr>
              <a:t> is to turn “RIGHT”.</a:t>
            </a:r>
            <a:endParaRPr lang="en-US" sz="20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8894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4331</TotalTime>
  <Words>4370</Words>
  <Application>Microsoft Office PowerPoint</Application>
  <PresentationFormat>全屏显示(4:3)</PresentationFormat>
  <Paragraphs>347</Paragraphs>
  <Slides>29</Slides>
  <Notes>21</Notes>
  <HiddenSlides>2</HiddenSlides>
  <MMClips>4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8" baseType="lpstr">
      <vt:lpstr>Courier</vt:lpstr>
      <vt:lpstr>Eurostile</vt:lpstr>
      <vt:lpstr>方正姚体</vt:lpstr>
      <vt:lpstr>宋体</vt:lpstr>
      <vt:lpstr>Arial</vt:lpstr>
      <vt:lpstr>Calibri</vt:lpstr>
      <vt:lpstr>Courier New</vt:lpstr>
      <vt:lpstr>Helvetica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Northwestern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Administrator</cp:lastModifiedBy>
  <cp:revision>399</cp:revision>
  <dcterms:created xsi:type="dcterms:W3CDTF">2016-11-06T19:17:32Z</dcterms:created>
  <dcterms:modified xsi:type="dcterms:W3CDTF">2017-04-23T00:53:33Z</dcterms:modified>
</cp:coreProperties>
</file>

<file path=docProps/thumbnail.jpeg>
</file>